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318" r:id="rId3"/>
    <p:sldId id="746" r:id="rId4"/>
    <p:sldId id="1006" r:id="rId5"/>
    <p:sldId id="278" r:id="rId6"/>
    <p:sldId id="301" r:id="rId7"/>
    <p:sldId id="306" r:id="rId8"/>
    <p:sldId id="302" r:id="rId9"/>
    <p:sldId id="303" r:id="rId10"/>
    <p:sldId id="297" r:id="rId11"/>
    <p:sldId id="309" r:id="rId12"/>
    <p:sldId id="296" r:id="rId13"/>
    <p:sldId id="295" r:id="rId14"/>
    <p:sldId id="642" r:id="rId15"/>
    <p:sldId id="740" r:id="rId16"/>
    <p:sldId id="751" r:id="rId17"/>
    <p:sldId id="741" r:id="rId18"/>
    <p:sldId id="742" r:id="rId19"/>
    <p:sldId id="730" r:id="rId20"/>
    <p:sldId id="743" r:id="rId21"/>
    <p:sldId id="728" r:id="rId22"/>
    <p:sldId id="747" r:id="rId23"/>
    <p:sldId id="748" r:id="rId24"/>
    <p:sldId id="749" r:id="rId25"/>
    <p:sldId id="750" r:id="rId26"/>
    <p:sldId id="727" r:id="rId27"/>
    <p:sldId id="752" r:id="rId28"/>
    <p:sldId id="755" r:id="rId29"/>
    <p:sldId id="753" r:id="rId30"/>
    <p:sldId id="756" r:id="rId31"/>
    <p:sldId id="758" r:id="rId32"/>
    <p:sldId id="757" r:id="rId33"/>
    <p:sldId id="759" r:id="rId34"/>
    <p:sldId id="763" r:id="rId35"/>
    <p:sldId id="764" r:id="rId36"/>
    <p:sldId id="760" r:id="rId37"/>
    <p:sldId id="762" r:id="rId38"/>
    <p:sldId id="765" r:id="rId39"/>
    <p:sldId id="761" r:id="rId40"/>
    <p:sldId id="74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9B761D-324A-2B4A-A0CE-B7DD45EFC581}"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63A38A-88AE-4540-A471-60531C66ADCE}" type="slidenum">
              <a:rPr lang="en-US" smtClean="0"/>
              <a:t>‹#›</a:t>
            </a:fld>
            <a:endParaRPr lang="en-US"/>
          </a:p>
        </p:txBody>
      </p:sp>
    </p:spTree>
    <p:extLst>
      <p:ext uri="{BB962C8B-B14F-4D97-AF65-F5344CB8AC3E}">
        <p14:creationId xmlns:p14="http://schemas.microsoft.com/office/powerpoint/2010/main" val="3096609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108DB-B915-A187-AD8F-8AF33DC8A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8ECCB2-3FEB-A6C2-44CC-5C08D2E563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5CC80AD-7FBB-5DF4-B196-B5F4C2882515}"/>
              </a:ext>
            </a:extLst>
          </p:cNvPr>
          <p:cNvSpPr>
            <a:spLocks noGrp="1"/>
          </p:cNvSpPr>
          <p:nvPr>
            <p:ph type="dt" sz="half" idx="10"/>
          </p:nvPr>
        </p:nvSpPr>
        <p:spPr/>
        <p:txBody>
          <a:bodyPr/>
          <a:lstStyle/>
          <a:p>
            <a:fld id="{51D802E4-78B3-4B4D-B01B-F81E3489A499}" type="datetime1">
              <a:rPr lang="en-US" smtClean="0"/>
              <a:t>3/20/23</a:t>
            </a:fld>
            <a:endParaRPr lang="en-US"/>
          </a:p>
        </p:txBody>
      </p:sp>
      <p:sp>
        <p:nvSpPr>
          <p:cNvPr id="5" name="Footer Placeholder 4">
            <a:extLst>
              <a:ext uri="{FF2B5EF4-FFF2-40B4-BE49-F238E27FC236}">
                <a16:creationId xmlns:a16="http://schemas.microsoft.com/office/drawing/2014/main" id="{A6F3C0D8-8715-CC6B-4D50-511B4577C6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742A27-1A00-A073-0819-6F43E1C4268F}"/>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2294910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7645C-CF93-844D-0124-B79EE81EF3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ADF0C5-D927-6CC7-5821-EFFDDF12BD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B7737-B035-4B8D-C36B-50807B190E67}"/>
              </a:ext>
            </a:extLst>
          </p:cNvPr>
          <p:cNvSpPr>
            <a:spLocks noGrp="1"/>
          </p:cNvSpPr>
          <p:nvPr>
            <p:ph type="dt" sz="half" idx="10"/>
          </p:nvPr>
        </p:nvSpPr>
        <p:spPr/>
        <p:txBody>
          <a:bodyPr/>
          <a:lstStyle/>
          <a:p>
            <a:fld id="{940717E0-6DEB-4B40-8673-4E371B8BDB1B}" type="datetime1">
              <a:rPr lang="en-US" smtClean="0"/>
              <a:t>3/20/23</a:t>
            </a:fld>
            <a:endParaRPr lang="en-US"/>
          </a:p>
        </p:txBody>
      </p:sp>
      <p:sp>
        <p:nvSpPr>
          <p:cNvPr id="5" name="Footer Placeholder 4">
            <a:extLst>
              <a:ext uri="{FF2B5EF4-FFF2-40B4-BE49-F238E27FC236}">
                <a16:creationId xmlns:a16="http://schemas.microsoft.com/office/drawing/2014/main" id="{14A06CD9-902A-0224-3627-DA005DC462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F3B33-C89F-3CC0-278D-94C3B4AA6C4B}"/>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404487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34F8AF-0360-E880-6439-CDCE77B0D1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DBB7D0-142D-3425-3C2A-EA6466F039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47C38-6C4F-985C-790A-30E5A2030D5B}"/>
              </a:ext>
            </a:extLst>
          </p:cNvPr>
          <p:cNvSpPr>
            <a:spLocks noGrp="1"/>
          </p:cNvSpPr>
          <p:nvPr>
            <p:ph type="dt" sz="half" idx="10"/>
          </p:nvPr>
        </p:nvSpPr>
        <p:spPr/>
        <p:txBody>
          <a:bodyPr/>
          <a:lstStyle/>
          <a:p>
            <a:fld id="{356056A5-2760-9943-983D-501F568FC466}" type="datetime1">
              <a:rPr lang="en-US" smtClean="0"/>
              <a:t>3/20/23</a:t>
            </a:fld>
            <a:endParaRPr lang="en-US"/>
          </a:p>
        </p:txBody>
      </p:sp>
      <p:sp>
        <p:nvSpPr>
          <p:cNvPr id="5" name="Footer Placeholder 4">
            <a:extLst>
              <a:ext uri="{FF2B5EF4-FFF2-40B4-BE49-F238E27FC236}">
                <a16:creationId xmlns:a16="http://schemas.microsoft.com/office/drawing/2014/main" id="{1A7D35B3-20BE-6821-2B12-9AEF14041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13455-1064-802B-276D-46F4C66F7925}"/>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2431628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32EC6-DC8B-2334-F590-940D02AA97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29F200-B49F-5567-9AC0-1E710C6CAB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840901-64E4-7C18-37FC-9CED8FEDC962}"/>
              </a:ext>
            </a:extLst>
          </p:cNvPr>
          <p:cNvSpPr>
            <a:spLocks noGrp="1"/>
          </p:cNvSpPr>
          <p:nvPr>
            <p:ph type="dt" sz="half" idx="10"/>
          </p:nvPr>
        </p:nvSpPr>
        <p:spPr/>
        <p:txBody>
          <a:bodyPr/>
          <a:lstStyle/>
          <a:p>
            <a:fld id="{400038B2-50EC-5444-B146-D1200FDE1778}" type="datetime1">
              <a:rPr lang="en-US" smtClean="0"/>
              <a:t>3/20/23</a:t>
            </a:fld>
            <a:endParaRPr lang="en-US"/>
          </a:p>
        </p:txBody>
      </p:sp>
      <p:sp>
        <p:nvSpPr>
          <p:cNvPr id="5" name="Footer Placeholder 4">
            <a:extLst>
              <a:ext uri="{FF2B5EF4-FFF2-40B4-BE49-F238E27FC236}">
                <a16:creationId xmlns:a16="http://schemas.microsoft.com/office/drawing/2014/main" id="{0F6E01C5-EA39-6CC1-732C-24D04F3E33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E57DDA-A927-F075-CD4C-087CF8C1E81D}"/>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1499916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5FE6-9380-86D0-841C-5E9ABA242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E58F33-EA5A-94DD-4BC8-F53D885997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F4075-8E0B-864E-5E1F-5AEAB2103118}"/>
              </a:ext>
            </a:extLst>
          </p:cNvPr>
          <p:cNvSpPr>
            <a:spLocks noGrp="1"/>
          </p:cNvSpPr>
          <p:nvPr>
            <p:ph type="dt" sz="half" idx="10"/>
          </p:nvPr>
        </p:nvSpPr>
        <p:spPr/>
        <p:txBody>
          <a:bodyPr/>
          <a:lstStyle/>
          <a:p>
            <a:fld id="{1559BF89-E030-1046-BF66-D1140827F213}" type="datetime1">
              <a:rPr lang="en-US" smtClean="0"/>
              <a:t>3/20/23</a:t>
            </a:fld>
            <a:endParaRPr lang="en-US"/>
          </a:p>
        </p:txBody>
      </p:sp>
      <p:sp>
        <p:nvSpPr>
          <p:cNvPr id="5" name="Footer Placeholder 4">
            <a:extLst>
              <a:ext uri="{FF2B5EF4-FFF2-40B4-BE49-F238E27FC236}">
                <a16:creationId xmlns:a16="http://schemas.microsoft.com/office/drawing/2014/main" id="{45C707CA-EEC5-B206-6BEA-ADE980E01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E8BC36-1DBD-3CD2-5ED7-41E5287BCFBD}"/>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2412354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0AEE-B785-EE11-512A-030E7DB17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F2D72A-A18F-5A06-8E09-FD96D40F50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743D731-2043-960B-79F6-A843B6984E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CBF9DE-3B50-9068-83C3-B77D10D1B92D}"/>
              </a:ext>
            </a:extLst>
          </p:cNvPr>
          <p:cNvSpPr>
            <a:spLocks noGrp="1"/>
          </p:cNvSpPr>
          <p:nvPr>
            <p:ph type="dt" sz="half" idx="10"/>
          </p:nvPr>
        </p:nvSpPr>
        <p:spPr/>
        <p:txBody>
          <a:bodyPr/>
          <a:lstStyle/>
          <a:p>
            <a:fld id="{09294BD3-1C1B-EA4A-93C8-B347D7537189}" type="datetime1">
              <a:rPr lang="en-US" smtClean="0"/>
              <a:t>3/20/23</a:t>
            </a:fld>
            <a:endParaRPr lang="en-US"/>
          </a:p>
        </p:txBody>
      </p:sp>
      <p:sp>
        <p:nvSpPr>
          <p:cNvPr id="6" name="Footer Placeholder 5">
            <a:extLst>
              <a:ext uri="{FF2B5EF4-FFF2-40B4-BE49-F238E27FC236}">
                <a16:creationId xmlns:a16="http://schemas.microsoft.com/office/drawing/2014/main" id="{3396DB52-03EA-6F5C-CA17-86528C6991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84C389-778B-7D1B-7C31-B8B16FF582EA}"/>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261221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E9C82-5D33-8732-6CCE-6D4EEB923B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64435D1-4660-C9DB-6729-0F5283206D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865CC0B-A991-667A-B60E-58EF0BFDE52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C0D575-853E-7635-CC38-7086E3DC99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C93C74-FDF0-6A6C-66CE-1AFFB253E2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5E1F7-2426-1A80-8D3A-A1D7315C44F2}"/>
              </a:ext>
            </a:extLst>
          </p:cNvPr>
          <p:cNvSpPr>
            <a:spLocks noGrp="1"/>
          </p:cNvSpPr>
          <p:nvPr>
            <p:ph type="dt" sz="half" idx="10"/>
          </p:nvPr>
        </p:nvSpPr>
        <p:spPr/>
        <p:txBody>
          <a:bodyPr/>
          <a:lstStyle/>
          <a:p>
            <a:fld id="{E181090D-DBE0-F340-B737-7A928A2037E1}" type="datetime1">
              <a:rPr lang="en-US" smtClean="0"/>
              <a:t>3/20/23</a:t>
            </a:fld>
            <a:endParaRPr lang="en-US"/>
          </a:p>
        </p:txBody>
      </p:sp>
      <p:sp>
        <p:nvSpPr>
          <p:cNvPr id="8" name="Footer Placeholder 7">
            <a:extLst>
              <a:ext uri="{FF2B5EF4-FFF2-40B4-BE49-F238E27FC236}">
                <a16:creationId xmlns:a16="http://schemas.microsoft.com/office/drawing/2014/main" id="{2AF06554-4558-4B24-7444-2284AF559D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C23917-B181-24A5-77DD-C0094BF33441}"/>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1755349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5579-BE4D-15E4-9EFE-7C37C546FB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F37B5E-AA26-FB3D-C258-B4B735D3B899}"/>
              </a:ext>
            </a:extLst>
          </p:cNvPr>
          <p:cNvSpPr>
            <a:spLocks noGrp="1"/>
          </p:cNvSpPr>
          <p:nvPr>
            <p:ph type="dt" sz="half" idx="10"/>
          </p:nvPr>
        </p:nvSpPr>
        <p:spPr/>
        <p:txBody>
          <a:bodyPr/>
          <a:lstStyle/>
          <a:p>
            <a:fld id="{493932BF-0A51-5448-BAC1-DB1BCEB173FC}" type="datetime1">
              <a:rPr lang="en-US" smtClean="0"/>
              <a:t>3/20/23</a:t>
            </a:fld>
            <a:endParaRPr lang="en-US"/>
          </a:p>
        </p:txBody>
      </p:sp>
      <p:sp>
        <p:nvSpPr>
          <p:cNvPr id="4" name="Footer Placeholder 3">
            <a:extLst>
              <a:ext uri="{FF2B5EF4-FFF2-40B4-BE49-F238E27FC236}">
                <a16:creationId xmlns:a16="http://schemas.microsoft.com/office/drawing/2014/main" id="{9631788E-29EB-3B81-6862-59EE38177D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F93B4-BCC1-6063-6DE9-E726D1206A0D}"/>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390014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8B9B39-CF0C-05AB-F317-A498908E0E05}"/>
              </a:ext>
            </a:extLst>
          </p:cNvPr>
          <p:cNvSpPr>
            <a:spLocks noGrp="1"/>
          </p:cNvSpPr>
          <p:nvPr>
            <p:ph type="dt" sz="half" idx="10"/>
          </p:nvPr>
        </p:nvSpPr>
        <p:spPr/>
        <p:txBody>
          <a:bodyPr/>
          <a:lstStyle/>
          <a:p>
            <a:fld id="{81C26C6C-D534-7349-A12C-93475E09F7FC}" type="datetime1">
              <a:rPr lang="en-US" smtClean="0"/>
              <a:t>3/20/23</a:t>
            </a:fld>
            <a:endParaRPr lang="en-US"/>
          </a:p>
        </p:txBody>
      </p:sp>
      <p:sp>
        <p:nvSpPr>
          <p:cNvPr id="3" name="Footer Placeholder 2">
            <a:extLst>
              <a:ext uri="{FF2B5EF4-FFF2-40B4-BE49-F238E27FC236}">
                <a16:creationId xmlns:a16="http://schemas.microsoft.com/office/drawing/2014/main" id="{FF8A26C7-AE97-2B36-A36A-E782DE2933E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C3C7E6-0CBE-7D4F-CA12-9AC2E1469D49}"/>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1733473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6F5FA-DEE7-FFA2-3A7A-AB3C1D2711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E0B497B-0A9A-4B95-2C2C-EEC3DBD655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FDD10E-F351-CF33-6771-D256168FA0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1678B9-626F-4606-5189-67E1E61D0D78}"/>
              </a:ext>
            </a:extLst>
          </p:cNvPr>
          <p:cNvSpPr>
            <a:spLocks noGrp="1"/>
          </p:cNvSpPr>
          <p:nvPr>
            <p:ph type="dt" sz="half" idx="10"/>
          </p:nvPr>
        </p:nvSpPr>
        <p:spPr/>
        <p:txBody>
          <a:bodyPr/>
          <a:lstStyle/>
          <a:p>
            <a:fld id="{671C9CFD-CA46-6649-8B6C-DA9B2701DC44}" type="datetime1">
              <a:rPr lang="en-US" smtClean="0"/>
              <a:t>3/20/23</a:t>
            </a:fld>
            <a:endParaRPr lang="en-US"/>
          </a:p>
        </p:txBody>
      </p:sp>
      <p:sp>
        <p:nvSpPr>
          <p:cNvPr id="6" name="Footer Placeholder 5">
            <a:extLst>
              <a:ext uri="{FF2B5EF4-FFF2-40B4-BE49-F238E27FC236}">
                <a16:creationId xmlns:a16="http://schemas.microsoft.com/office/drawing/2014/main" id="{C60DBCD0-3BBC-BF72-A519-2E971F5AA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26E414-763B-E3B1-2AAF-FC142F351F58}"/>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3678073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1700-F07C-7FE4-EF5D-0C8C4D43BB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5AEE22-CE19-FA94-44BA-70BE51B84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D7616C8-630B-8705-35C9-4A8C34C1F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A269E-DA41-17DD-0979-B703ABF52666}"/>
              </a:ext>
            </a:extLst>
          </p:cNvPr>
          <p:cNvSpPr>
            <a:spLocks noGrp="1"/>
          </p:cNvSpPr>
          <p:nvPr>
            <p:ph type="dt" sz="half" idx="10"/>
          </p:nvPr>
        </p:nvSpPr>
        <p:spPr/>
        <p:txBody>
          <a:bodyPr/>
          <a:lstStyle/>
          <a:p>
            <a:fld id="{D5B9A5BF-63F1-994D-B681-D95ECF861D79}" type="datetime1">
              <a:rPr lang="en-US" smtClean="0"/>
              <a:t>3/20/23</a:t>
            </a:fld>
            <a:endParaRPr lang="en-US"/>
          </a:p>
        </p:txBody>
      </p:sp>
      <p:sp>
        <p:nvSpPr>
          <p:cNvPr id="6" name="Footer Placeholder 5">
            <a:extLst>
              <a:ext uri="{FF2B5EF4-FFF2-40B4-BE49-F238E27FC236}">
                <a16:creationId xmlns:a16="http://schemas.microsoft.com/office/drawing/2014/main" id="{199706A7-DD21-3B36-E6D7-63F00B79C3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F044F9-5207-0156-4D25-E296AAD88476}"/>
              </a:ext>
            </a:extLst>
          </p:cNvPr>
          <p:cNvSpPr>
            <a:spLocks noGrp="1"/>
          </p:cNvSpPr>
          <p:nvPr>
            <p:ph type="sldNum" sz="quarter" idx="12"/>
          </p:nvPr>
        </p:nvSpPr>
        <p:spPr/>
        <p:txBody>
          <a:bodyPr/>
          <a:lstStyle/>
          <a:p>
            <a:fld id="{E75FE122-86C0-4F4A-AC10-A1F94BF194E3}" type="slidenum">
              <a:rPr lang="en-US" smtClean="0"/>
              <a:t>‹#›</a:t>
            </a:fld>
            <a:endParaRPr lang="en-US"/>
          </a:p>
        </p:txBody>
      </p:sp>
    </p:spTree>
    <p:extLst>
      <p:ext uri="{BB962C8B-B14F-4D97-AF65-F5344CB8AC3E}">
        <p14:creationId xmlns:p14="http://schemas.microsoft.com/office/powerpoint/2010/main" val="2180598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www.msoe.edu/"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hyperlink" Target="https://creativecommons.org/licenses/by/4.0/" TargetMode="Externa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MSOE-U-BK_RD">
            <a:hlinkClick r:id="rId13"/>
            <a:extLst>
              <a:ext uri="{FF2B5EF4-FFF2-40B4-BE49-F238E27FC236}">
                <a16:creationId xmlns:a16="http://schemas.microsoft.com/office/drawing/2014/main" id="{50B44B61-564B-651C-ABF2-3F9C0C32DE74}"/>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879475" cy="1066800"/>
          </a:xfrm>
          <a:prstGeom prst="rect">
            <a:avLst/>
          </a:prstGeom>
          <a:noFill/>
          <a:ln>
            <a:noFill/>
          </a:ln>
        </p:spPr>
      </p:pic>
      <p:sp>
        <p:nvSpPr>
          <p:cNvPr id="2" name="Title Placeholder 1">
            <a:extLst>
              <a:ext uri="{FF2B5EF4-FFF2-40B4-BE49-F238E27FC236}">
                <a16:creationId xmlns:a16="http://schemas.microsoft.com/office/drawing/2014/main" id="{F38FCE7A-4588-A6B0-D325-EEE2456A5A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3C6250-B477-FF1A-B13A-F76B442261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E645E1-C130-2ACB-67BF-1102853376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53B21A-D5D8-454B-825C-20E3CE344D9C}" type="datetime1">
              <a:rPr lang="en-US" smtClean="0"/>
              <a:t>3/20/23</a:t>
            </a:fld>
            <a:endParaRPr lang="en-US"/>
          </a:p>
        </p:txBody>
      </p:sp>
      <p:sp>
        <p:nvSpPr>
          <p:cNvPr id="5" name="Footer Placeholder 4">
            <a:extLst>
              <a:ext uri="{FF2B5EF4-FFF2-40B4-BE49-F238E27FC236}">
                <a16:creationId xmlns:a16="http://schemas.microsoft.com/office/drawing/2014/main" id="{60CD763D-4A9C-26D3-F372-70457255C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65611-FA49-9FFE-6F06-52414A7D6F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5FE122-86C0-4F4A-AC10-A1F94BF194E3}" type="slidenum">
              <a:rPr lang="en-US" smtClean="0"/>
              <a:t>‹#›</a:t>
            </a:fld>
            <a:endParaRPr lang="en-US"/>
          </a:p>
        </p:txBody>
      </p:sp>
      <p:pic>
        <p:nvPicPr>
          <p:cNvPr id="1026" name="Picture 2">
            <a:hlinkClick r:id="rId15"/>
            <a:extLst>
              <a:ext uri="{FF2B5EF4-FFF2-40B4-BE49-F238E27FC236}">
                <a16:creationId xmlns:a16="http://schemas.microsoft.com/office/drawing/2014/main" id="{AFE978A4-7786-CFA1-3694-80CAADB7A320}"/>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0" y="6557088"/>
            <a:ext cx="862455" cy="301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610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www.census.gov/programs-surveys/acs/about.html" TargetMode="External"/><Relationship Id="rId2" Type="http://schemas.openxmlformats.org/officeDocument/2006/relationships/hyperlink" Target="https://www.census.gov/programs-surveys/acs/guidance/subjects.html" TargetMode="Externa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city.milwaukee.gov/police/Information-Services/Crime-Maps-and-Statistics" TargetMode="External"/><Relationship Id="rId2" Type="http://schemas.openxmlformats.org/officeDocument/2006/relationships/hyperlink" Target="https://crime-data-explorer.app.cloud.gov/pages/home" TargetMode="External"/><Relationship Id="rId1" Type="http://schemas.openxmlformats.org/officeDocument/2006/relationships/slideLayout" Target="../slideLayouts/slideLayout4.xml"/><Relationship Id="rId5" Type="http://schemas.openxmlformats.org/officeDocument/2006/relationships/hyperlink" Target="https://crimegrade.org/safest-places-in-milwaukee-wi-metro/" TargetMode="Externa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dpi.wi.gov/accountability/report-cards"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www.census.gov/programs-surveys/gov-finances.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usgs.gov/faqs/what-difference-between-weather-and-climate-change#:~:text=Weather%20refers%20to%20short%20term,refers%20to%20long%2Dterm%20changes." TargetMode="External"/><Relationship Id="rId1" Type="http://schemas.openxmlformats.org/officeDocument/2006/relationships/slideLayout" Target="../slideLayouts/slideLayout4.xml"/><Relationship Id="rId4" Type="http://schemas.openxmlformats.org/officeDocument/2006/relationships/hyperlink" Target="https://tn.water.usgs.gov/grapher/tutorial/example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newscenter1.tv/motorist-advisory-drivers-warned-to-slow-down-on-snowy-roads/" TargetMode="External"/><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tackoverflow.com/questions/45848895/how-to-reshape-recast-data-in-excel-from-wide-to-long-format"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mixedanalytics.com/blog/quickstart-google-analytics-clickstream-data/"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4ADCC-98EC-BCF7-E1EC-C8C47E1546FD}"/>
              </a:ext>
            </a:extLst>
          </p:cNvPr>
          <p:cNvSpPr>
            <a:spLocks noGrp="1"/>
          </p:cNvSpPr>
          <p:nvPr>
            <p:ph type="ctrTitle"/>
          </p:nvPr>
        </p:nvSpPr>
        <p:spPr/>
        <p:txBody>
          <a:bodyPr/>
          <a:lstStyle/>
          <a:p>
            <a:r>
              <a:rPr lang="en-US" dirty="0"/>
              <a:t>Complementary Data</a:t>
            </a:r>
          </a:p>
        </p:txBody>
      </p:sp>
      <p:sp>
        <p:nvSpPr>
          <p:cNvPr id="3" name="Subtitle 2">
            <a:extLst>
              <a:ext uri="{FF2B5EF4-FFF2-40B4-BE49-F238E27FC236}">
                <a16:creationId xmlns:a16="http://schemas.microsoft.com/office/drawing/2014/main" id="{BC4F9A61-7E49-2E5A-E325-89AB5F0AE081}"/>
              </a:ext>
            </a:extLst>
          </p:cNvPr>
          <p:cNvSpPr>
            <a:spLocks noGrp="1"/>
          </p:cNvSpPr>
          <p:nvPr>
            <p:ph type="subTitle" idx="1"/>
          </p:nvPr>
        </p:nvSpPr>
        <p:spPr/>
        <p:txBody>
          <a:bodyPr>
            <a:normAutofit/>
          </a:bodyPr>
          <a:lstStyle/>
          <a:p>
            <a:r>
              <a:rPr lang="en-US" dirty="0"/>
              <a:t>CS 4981 ML Production Systems</a:t>
            </a:r>
          </a:p>
          <a:p>
            <a:r>
              <a:rPr lang="en-US" dirty="0"/>
              <a:t>RJ Nowling</a:t>
            </a:r>
          </a:p>
        </p:txBody>
      </p:sp>
      <p:sp>
        <p:nvSpPr>
          <p:cNvPr id="4" name="Slide Number Placeholder 3">
            <a:extLst>
              <a:ext uri="{FF2B5EF4-FFF2-40B4-BE49-F238E27FC236}">
                <a16:creationId xmlns:a16="http://schemas.microsoft.com/office/drawing/2014/main" id="{F56F8979-26D3-6308-5EC2-EFD81159E126}"/>
              </a:ext>
            </a:extLst>
          </p:cNvPr>
          <p:cNvSpPr>
            <a:spLocks noGrp="1"/>
          </p:cNvSpPr>
          <p:nvPr>
            <p:ph type="sldNum" sz="quarter" idx="12"/>
          </p:nvPr>
        </p:nvSpPr>
        <p:spPr/>
        <p:txBody>
          <a:bodyPr/>
          <a:lstStyle/>
          <a:p>
            <a:fld id="{E75FE122-86C0-4F4A-AC10-A1F94BF194E3}" type="slidenum">
              <a:rPr lang="en-US" smtClean="0"/>
              <a:t>1</a:t>
            </a:fld>
            <a:endParaRPr lang="en-US"/>
          </a:p>
        </p:txBody>
      </p:sp>
    </p:spTree>
    <p:extLst>
      <p:ext uri="{BB962C8B-B14F-4D97-AF65-F5344CB8AC3E}">
        <p14:creationId xmlns:p14="http://schemas.microsoft.com/office/powerpoint/2010/main" val="4245403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9450-B3FC-0E4A-A75F-8796FCE8CA70}"/>
              </a:ext>
            </a:extLst>
          </p:cNvPr>
          <p:cNvSpPr>
            <a:spLocks noGrp="1"/>
          </p:cNvSpPr>
          <p:nvPr>
            <p:ph type="title"/>
          </p:nvPr>
        </p:nvSpPr>
        <p:spPr/>
        <p:txBody>
          <a:bodyPr/>
          <a:lstStyle/>
          <a:p>
            <a:r>
              <a:rPr lang="en-US" dirty="0"/>
              <a:t>Device Profile</a:t>
            </a:r>
          </a:p>
        </p:txBody>
      </p:sp>
      <p:graphicFrame>
        <p:nvGraphicFramePr>
          <p:cNvPr id="4" name="Table 4">
            <a:extLst>
              <a:ext uri="{FF2B5EF4-FFF2-40B4-BE49-F238E27FC236}">
                <a16:creationId xmlns:a16="http://schemas.microsoft.com/office/drawing/2014/main" id="{F4BD68BE-E170-1F4B-A9FA-DD9644549622}"/>
              </a:ext>
            </a:extLst>
          </p:cNvPr>
          <p:cNvGraphicFramePr>
            <a:graphicFrameLocks noGrp="1"/>
          </p:cNvGraphicFramePr>
          <p:nvPr>
            <p:ph idx="1"/>
          </p:nvPr>
        </p:nvGraphicFramePr>
        <p:xfrm>
          <a:off x="838200" y="1825625"/>
          <a:ext cx="9975574" cy="4043680"/>
        </p:xfrm>
        <a:graphic>
          <a:graphicData uri="http://schemas.openxmlformats.org/drawingml/2006/table">
            <a:tbl>
              <a:tblPr firstRow="1" bandRow="1">
                <a:tableStyleId>{5940675A-B579-460E-94D1-54222C63F5DA}</a:tableStyleId>
              </a:tblPr>
              <a:tblGrid>
                <a:gridCol w="3219905">
                  <a:extLst>
                    <a:ext uri="{9D8B030D-6E8A-4147-A177-3AD203B41FA5}">
                      <a16:colId xmlns:a16="http://schemas.microsoft.com/office/drawing/2014/main" val="1565897103"/>
                    </a:ext>
                  </a:extLst>
                </a:gridCol>
                <a:gridCol w="6755669">
                  <a:extLst>
                    <a:ext uri="{9D8B030D-6E8A-4147-A177-3AD203B41FA5}">
                      <a16:colId xmlns:a16="http://schemas.microsoft.com/office/drawing/2014/main" val="2725682549"/>
                    </a:ext>
                  </a:extLst>
                </a:gridCol>
              </a:tblGrid>
              <a:tr h="370840">
                <a:tc>
                  <a:txBody>
                    <a:bodyPr/>
                    <a:lstStyle/>
                    <a:p>
                      <a:r>
                        <a:rPr lang="en-US" b="1" dirty="0"/>
                        <a:t>Attribute</a:t>
                      </a:r>
                    </a:p>
                  </a:txBody>
                  <a:tcPr/>
                </a:tc>
                <a:tc>
                  <a:txBody>
                    <a:bodyPr/>
                    <a:lstStyle/>
                    <a:p>
                      <a:r>
                        <a:rPr lang="en-US" b="1" dirty="0"/>
                        <a:t>Description</a:t>
                      </a:r>
                    </a:p>
                  </a:txBody>
                  <a:tcPr/>
                </a:tc>
                <a:extLst>
                  <a:ext uri="{0D108BD9-81ED-4DB2-BD59-A6C34878D82A}">
                    <a16:rowId xmlns:a16="http://schemas.microsoft.com/office/drawing/2014/main" val="4114941886"/>
                  </a:ext>
                </a:extLst>
              </a:tr>
              <a:tr h="370840">
                <a:tc>
                  <a:txBody>
                    <a:bodyPr/>
                    <a:lstStyle/>
                    <a:p>
                      <a:r>
                        <a:rPr lang="en-US" dirty="0"/>
                        <a:t>Device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Computer, tablet, phone; Infer capability / cost of machine -&gt; buying power / technical sophistication</a:t>
                      </a:r>
                    </a:p>
                  </a:txBody>
                  <a:tcPr/>
                </a:tc>
                <a:extLst>
                  <a:ext uri="{0D108BD9-81ED-4DB2-BD59-A6C34878D82A}">
                    <a16:rowId xmlns:a16="http://schemas.microsoft.com/office/drawing/2014/main" val="1838509016"/>
                  </a:ext>
                </a:extLst>
              </a:tr>
              <a:tr h="370840">
                <a:tc>
                  <a:txBody>
                    <a:bodyPr/>
                    <a:lstStyle/>
                    <a:p>
                      <a:r>
                        <a:rPr lang="en-US" dirty="0"/>
                        <a:t>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Infer capability / cost of machine -&gt; buying power / technical sophistication</a:t>
                      </a:r>
                    </a:p>
                  </a:txBody>
                  <a:tcPr/>
                </a:tc>
                <a:extLst>
                  <a:ext uri="{0D108BD9-81ED-4DB2-BD59-A6C34878D82A}">
                    <a16:rowId xmlns:a16="http://schemas.microsoft.com/office/drawing/2014/main" val="3193274564"/>
                  </a:ext>
                </a:extLst>
              </a:tr>
              <a:tr h="370840">
                <a:tc>
                  <a:txBody>
                    <a:bodyPr/>
                    <a:lstStyle/>
                    <a:p>
                      <a:r>
                        <a:rPr lang="en-US" dirty="0"/>
                        <a:t>OS version</a:t>
                      </a:r>
                    </a:p>
                  </a:txBody>
                  <a:tcPr/>
                </a:tc>
                <a:tc>
                  <a:txBody>
                    <a:bodyPr/>
                    <a:lstStyle/>
                    <a:p>
                      <a:r>
                        <a:rPr lang="en-US" dirty="0"/>
                        <a:t>Infer capability / cost of machine -&gt; buying power / technical sophistication</a:t>
                      </a:r>
                    </a:p>
                  </a:txBody>
                  <a:tcPr/>
                </a:tc>
                <a:extLst>
                  <a:ext uri="{0D108BD9-81ED-4DB2-BD59-A6C34878D82A}">
                    <a16:rowId xmlns:a16="http://schemas.microsoft.com/office/drawing/2014/main" val="706433095"/>
                  </a:ext>
                </a:extLst>
              </a:tr>
              <a:tr h="370840">
                <a:tc>
                  <a:txBody>
                    <a:bodyPr/>
                    <a:lstStyle/>
                    <a:p>
                      <a:r>
                        <a:rPr lang="en-US" dirty="0"/>
                        <a:t>Browser</a:t>
                      </a:r>
                    </a:p>
                  </a:txBody>
                  <a:tcPr/>
                </a:tc>
                <a:tc>
                  <a:txBody>
                    <a:bodyPr/>
                    <a:lstStyle/>
                    <a:p>
                      <a:r>
                        <a:rPr lang="en-US" dirty="0"/>
                        <a:t>MS browser users more likely to click on ads (less sophisticated users)</a:t>
                      </a:r>
                    </a:p>
                  </a:txBody>
                  <a:tcPr/>
                </a:tc>
                <a:extLst>
                  <a:ext uri="{0D108BD9-81ED-4DB2-BD59-A6C34878D82A}">
                    <a16:rowId xmlns:a16="http://schemas.microsoft.com/office/drawing/2014/main" val="4099740410"/>
                  </a:ext>
                </a:extLst>
              </a:tr>
              <a:tr h="370840">
                <a:tc>
                  <a:txBody>
                    <a:bodyPr/>
                    <a:lstStyle/>
                    <a:p>
                      <a:r>
                        <a:rPr lang="en-US" dirty="0"/>
                        <a:t>Browser version</a:t>
                      </a:r>
                    </a:p>
                  </a:txBody>
                  <a:tcPr/>
                </a:tc>
                <a:tc>
                  <a:txBody>
                    <a:bodyPr/>
                    <a:lstStyle/>
                    <a:p>
                      <a:r>
                        <a:rPr lang="en-US" dirty="0"/>
                        <a:t>Older software -&gt; less sophisticated -&gt; more likely to click on ads</a:t>
                      </a:r>
                    </a:p>
                  </a:txBody>
                  <a:tcPr/>
                </a:tc>
                <a:extLst>
                  <a:ext uri="{0D108BD9-81ED-4DB2-BD59-A6C34878D82A}">
                    <a16:rowId xmlns:a16="http://schemas.microsoft.com/office/drawing/2014/main" val="2508039824"/>
                  </a:ext>
                </a:extLst>
              </a:tr>
              <a:tr h="370840">
                <a:tc>
                  <a:txBody>
                    <a:bodyPr/>
                    <a:lstStyle/>
                    <a:p>
                      <a:r>
                        <a:rPr lang="en-US" dirty="0"/>
                        <a:t>Screen resolution</a:t>
                      </a:r>
                    </a:p>
                  </a:txBody>
                  <a:tcPr/>
                </a:tc>
                <a:tc>
                  <a:txBody>
                    <a:bodyPr/>
                    <a:lstStyle/>
                    <a:p>
                      <a:r>
                        <a:rPr lang="en-US" dirty="0"/>
                        <a:t>Infer capability / cost of machine -&gt; buying power / technical sophistication</a:t>
                      </a:r>
                    </a:p>
                  </a:txBody>
                  <a:tcPr/>
                </a:tc>
                <a:extLst>
                  <a:ext uri="{0D108BD9-81ED-4DB2-BD59-A6C34878D82A}">
                    <a16:rowId xmlns:a16="http://schemas.microsoft.com/office/drawing/2014/main" val="217753043"/>
                  </a:ext>
                </a:extLst>
              </a:tr>
              <a:tr h="370840">
                <a:tc>
                  <a:txBody>
                    <a:bodyPr/>
                    <a:lstStyle/>
                    <a:p>
                      <a:r>
                        <a:rPr lang="en-US" dirty="0"/>
                        <a:t>Geographic Location</a:t>
                      </a:r>
                    </a:p>
                  </a:txBody>
                  <a:tcPr/>
                </a:tc>
                <a:tc>
                  <a:txBody>
                    <a:bodyPr/>
                    <a:lstStyle/>
                    <a:p>
                      <a:endParaRPr lang="en-US" dirty="0"/>
                    </a:p>
                  </a:txBody>
                  <a:tcPr/>
                </a:tc>
                <a:extLst>
                  <a:ext uri="{0D108BD9-81ED-4DB2-BD59-A6C34878D82A}">
                    <a16:rowId xmlns:a16="http://schemas.microsoft.com/office/drawing/2014/main" val="2073868234"/>
                  </a:ext>
                </a:extLst>
              </a:tr>
            </a:tbl>
          </a:graphicData>
        </a:graphic>
      </p:graphicFrame>
      <p:sp>
        <p:nvSpPr>
          <p:cNvPr id="3" name="Slide Number Placeholder 2">
            <a:extLst>
              <a:ext uri="{FF2B5EF4-FFF2-40B4-BE49-F238E27FC236}">
                <a16:creationId xmlns:a16="http://schemas.microsoft.com/office/drawing/2014/main" id="{E8ACB91A-D1D2-BE56-EF70-0B75C5372048}"/>
              </a:ext>
            </a:extLst>
          </p:cNvPr>
          <p:cNvSpPr>
            <a:spLocks noGrp="1"/>
          </p:cNvSpPr>
          <p:nvPr>
            <p:ph type="sldNum" sz="quarter" idx="12"/>
          </p:nvPr>
        </p:nvSpPr>
        <p:spPr/>
        <p:txBody>
          <a:bodyPr/>
          <a:lstStyle/>
          <a:p>
            <a:fld id="{E75FE122-86C0-4F4A-AC10-A1F94BF194E3}" type="slidenum">
              <a:rPr lang="en-US" smtClean="0"/>
              <a:t>10</a:t>
            </a:fld>
            <a:endParaRPr lang="en-US"/>
          </a:p>
        </p:txBody>
      </p:sp>
    </p:spTree>
    <p:extLst>
      <p:ext uri="{BB962C8B-B14F-4D97-AF65-F5344CB8AC3E}">
        <p14:creationId xmlns:p14="http://schemas.microsoft.com/office/powerpoint/2010/main" val="2474241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9450-B3FC-0E4A-A75F-8796FCE8CA70}"/>
              </a:ext>
            </a:extLst>
          </p:cNvPr>
          <p:cNvSpPr>
            <a:spLocks noGrp="1"/>
          </p:cNvSpPr>
          <p:nvPr>
            <p:ph type="title"/>
          </p:nvPr>
        </p:nvSpPr>
        <p:spPr/>
        <p:txBody>
          <a:bodyPr/>
          <a:lstStyle/>
          <a:p>
            <a:r>
              <a:rPr lang="en-US" dirty="0"/>
              <a:t>Product Level</a:t>
            </a:r>
          </a:p>
        </p:txBody>
      </p:sp>
      <p:graphicFrame>
        <p:nvGraphicFramePr>
          <p:cNvPr id="4" name="Table 4">
            <a:extLst>
              <a:ext uri="{FF2B5EF4-FFF2-40B4-BE49-F238E27FC236}">
                <a16:creationId xmlns:a16="http://schemas.microsoft.com/office/drawing/2014/main" id="{F4BD68BE-E170-1F4B-A9FA-DD9644549622}"/>
              </a:ext>
            </a:extLst>
          </p:cNvPr>
          <p:cNvGraphicFramePr>
            <a:graphicFrameLocks noGrp="1"/>
          </p:cNvGraphicFramePr>
          <p:nvPr>
            <p:ph idx="1"/>
          </p:nvPr>
        </p:nvGraphicFramePr>
        <p:xfrm>
          <a:off x="838200" y="1825625"/>
          <a:ext cx="9975574" cy="2865120"/>
        </p:xfrm>
        <a:graphic>
          <a:graphicData uri="http://schemas.openxmlformats.org/drawingml/2006/table">
            <a:tbl>
              <a:tblPr firstRow="1" bandRow="1">
                <a:tableStyleId>{5940675A-B579-460E-94D1-54222C63F5DA}</a:tableStyleId>
              </a:tblPr>
              <a:tblGrid>
                <a:gridCol w="3219905">
                  <a:extLst>
                    <a:ext uri="{9D8B030D-6E8A-4147-A177-3AD203B41FA5}">
                      <a16:colId xmlns:a16="http://schemas.microsoft.com/office/drawing/2014/main" val="1565897103"/>
                    </a:ext>
                  </a:extLst>
                </a:gridCol>
                <a:gridCol w="6755669">
                  <a:extLst>
                    <a:ext uri="{9D8B030D-6E8A-4147-A177-3AD203B41FA5}">
                      <a16:colId xmlns:a16="http://schemas.microsoft.com/office/drawing/2014/main" val="2725682549"/>
                    </a:ext>
                  </a:extLst>
                </a:gridCol>
              </a:tblGrid>
              <a:tr h="370840">
                <a:tc>
                  <a:txBody>
                    <a:bodyPr/>
                    <a:lstStyle/>
                    <a:p>
                      <a:r>
                        <a:rPr lang="en-US" b="1" dirty="0"/>
                        <a:t>Attribute</a:t>
                      </a:r>
                    </a:p>
                  </a:txBody>
                  <a:tcPr/>
                </a:tc>
                <a:tc>
                  <a:txBody>
                    <a:bodyPr/>
                    <a:lstStyle/>
                    <a:p>
                      <a:r>
                        <a:rPr lang="en-US" b="1" dirty="0"/>
                        <a:t>Description</a:t>
                      </a:r>
                    </a:p>
                  </a:txBody>
                  <a:tcPr/>
                </a:tc>
                <a:extLst>
                  <a:ext uri="{0D108BD9-81ED-4DB2-BD59-A6C34878D82A}">
                    <a16:rowId xmlns:a16="http://schemas.microsoft.com/office/drawing/2014/main" val="4114941886"/>
                  </a:ext>
                </a:extLst>
              </a:tr>
              <a:tr h="370840">
                <a:tc>
                  <a:txBody>
                    <a:bodyPr/>
                    <a:lstStyle/>
                    <a:p>
                      <a:r>
                        <a:rPr lang="en-US" dirty="0"/>
                        <a:t>Product categories and sub-categories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general, interested in a job</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web site, interests in this company specifically</a:t>
                      </a:r>
                    </a:p>
                  </a:txBody>
                  <a:tcPr/>
                </a:tc>
                <a:extLst>
                  <a:ext uri="{0D108BD9-81ED-4DB2-BD59-A6C34878D82A}">
                    <a16:rowId xmlns:a16="http://schemas.microsoft.com/office/drawing/2014/main" val="3193274564"/>
                  </a:ext>
                </a:extLst>
              </a:tr>
              <a:tr h="370840">
                <a:tc>
                  <a:txBody>
                    <a:bodyPr/>
                    <a:lstStyle/>
                    <a:p>
                      <a:r>
                        <a:rPr lang="en-US" dirty="0"/>
                        <a:t>Product popularity</a:t>
                      </a:r>
                    </a:p>
                  </a:txBody>
                  <a:tcPr/>
                </a:tc>
                <a:tc>
                  <a:txBody>
                    <a:bodyPr/>
                    <a:lstStyle/>
                    <a:p>
                      <a:endParaRPr lang="en-US" dirty="0"/>
                    </a:p>
                  </a:txBody>
                  <a:tcPr/>
                </a:tc>
                <a:extLst>
                  <a:ext uri="{0D108BD9-81ED-4DB2-BD59-A6C34878D82A}">
                    <a16:rowId xmlns:a16="http://schemas.microsoft.com/office/drawing/2014/main" val="706433095"/>
                  </a:ext>
                </a:extLst>
              </a:tr>
              <a:tr h="370840">
                <a:tc>
                  <a:txBody>
                    <a:bodyPr/>
                    <a:lstStyle/>
                    <a:p>
                      <a:r>
                        <a:rPr lang="en-US" dirty="0"/>
                        <a:t>Product prices</a:t>
                      </a:r>
                    </a:p>
                  </a:txBody>
                  <a:tcPr/>
                </a:tc>
                <a:tc>
                  <a:txBody>
                    <a:bodyPr/>
                    <a:lstStyle/>
                    <a:p>
                      <a:endParaRPr lang="en-US" dirty="0"/>
                    </a:p>
                  </a:txBody>
                  <a:tcPr/>
                </a:tc>
                <a:extLst>
                  <a:ext uri="{0D108BD9-81ED-4DB2-BD59-A6C34878D82A}">
                    <a16:rowId xmlns:a16="http://schemas.microsoft.com/office/drawing/2014/main" val="4099740410"/>
                  </a:ext>
                </a:extLst>
              </a:tr>
              <a:tr h="370840">
                <a:tc>
                  <a:txBody>
                    <a:bodyPr/>
                    <a:lstStyle/>
                    <a:p>
                      <a:r>
                        <a:rPr lang="en-US" dirty="0"/>
                        <a:t>Consumable</a:t>
                      </a:r>
                    </a:p>
                  </a:txBody>
                  <a:tcPr/>
                </a:tc>
                <a:tc>
                  <a:txBody>
                    <a:bodyPr/>
                    <a:lstStyle/>
                    <a:p>
                      <a:r>
                        <a:rPr lang="en-US" dirty="0"/>
                        <a:t>E.g., dog food vs socks</a:t>
                      </a:r>
                    </a:p>
                  </a:txBody>
                  <a:tcPr/>
                </a:tc>
                <a:extLst>
                  <a:ext uri="{0D108BD9-81ED-4DB2-BD59-A6C34878D82A}">
                    <a16:rowId xmlns:a16="http://schemas.microsoft.com/office/drawing/2014/main" val="3876266526"/>
                  </a:ext>
                </a:extLst>
              </a:tr>
              <a:tr h="370840">
                <a:tc>
                  <a:txBody>
                    <a:bodyPr/>
                    <a:lstStyle/>
                    <a:p>
                      <a:r>
                        <a:rPr lang="en-US" dirty="0"/>
                        <a:t>Description</a:t>
                      </a:r>
                    </a:p>
                  </a:txBody>
                  <a:tcPr/>
                </a:tc>
                <a:tc>
                  <a:txBody>
                    <a:bodyPr/>
                    <a:lstStyle/>
                    <a:p>
                      <a:endParaRPr lang="en-US" dirty="0"/>
                    </a:p>
                  </a:txBody>
                  <a:tcPr/>
                </a:tc>
                <a:extLst>
                  <a:ext uri="{0D108BD9-81ED-4DB2-BD59-A6C34878D82A}">
                    <a16:rowId xmlns:a16="http://schemas.microsoft.com/office/drawing/2014/main" val="2942071188"/>
                  </a:ext>
                </a:extLst>
              </a:tr>
              <a:tr h="370840">
                <a:tc>
                  <a:txBody>
                    <a:bodyPr/>
                    <a:lstStyle/>
                    <a:p>
                      <a:r>
                        <a:rPr lang="en-US" dirty="0"/>
                        <a:t>Product sizes</a:t>
                      </a:r>
                    </a:p>
                  </a:txBody>
                  <a:tcPr/>
                </a:tc>
                <a:tc>
                  <a:txBody>
                    <a:bodyPr/>
                    <a:lstStyle/>
                    <a:p>
                      <a:endParaRPr lang="en-US" dirty="0"/>
                    </a:p>
                  </a:txBody>
                  <a:tcPr/>
                </a:tc>
                <a:extLst>
                  <a:ext uri="{0D108BD9-81ED-4DB2-BD59-A6C34878D82A}">
                    <a16:rowId xmlns:a16="http://schemas.microsoft.com/office/drawing/2014/main" val="3974837135"/>
                  </a:ext>
                </a:extLst>
              </a:tr>
            </a:tbl>
          </a:graphicData>
        </a:graphic>
      </p:graphicFrame>
      <p:sp>
        <p:nvSpPr>
          <p:cNvPr id="3" name="Slide Number Placeholder 2">
            <a:extLst>
              <a:ext uri="{FF2B5EF4-FFF2-40B4-BE49-F238E27FC236}">
                <a16:creationId xmlns:a16="http://schemas.microsoft.com/office/drawing/2014/main" id="{42806FFA-3DCA-761F-BA55-106CA5986BF1}"/>
              </a:ext>
            </a:extLst>
          </p:cNvPr>
          <p:cNvSpPr>
            <a:spLocks noGrp="1"/>
          </p:cNvSpPr>
          <p:nvPr>
            <p:ph type="sldNum" sz="quarter" idx="12"/>
          </p:nvPr>
        </p:nvSpPr>
        <p:spPr/>
        <p:txBody>
          <a:bodyPr/>
          <a:lstStyle/>
          <a:p>
            <a:fld id="{E75FE122-86C0-4F4A-AC10-A1F94BF194E3}" type="slidenum">
              <a:rPr lang="en-US" smtClean="0"/>
              <a:t>11</a:t>
            </a:fld>
            <a:endParaRPr lang="en-US"/>
          </a:p>
        </p:txBody>
      </p:sp>
    </p:spTree>
    <p:extLst>
      <p:ext uri="{BB962C8B-B14F-4D97-AF65-F5344CB8AC3E}">
        <p14:creationId xmlns:p14="http://schemas.microsoft.com/office/powerpoint/2010/main" val="3982346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6481-02D3-DB48-934A-957988F3ABE6}"/>
              </a:ext>
            </a:extLst>
          </p:cNvPr>
          <p:cNvSpPr>
            <a:spLocks noGrp="1"/>
          </p:cNvSpPr>
          <p:nvPr>
            <p:ph type="title"/>
          </p:nvPr>
        </p:nvSpPr>
        <p:spPr/>
        <p:txBody>
          <a:bodyPr/>
          <a:lstStyle/>
          <a:p>
            <a:r>
              <a:rPr lang="en-US" dirty="0"/>
              <a:t>User Profile</a:t>
            </a:r>
          </a:p>
        </p:txBody>
      </p:sp>
      <p:sp>
        <p:nvSpPr>
          <p:cNvPr id="3" name="Content Placeholder 2">
            <a:extLst>
              <a:ext uri="{FF2B5EF4-FFF2-40B4-BE49-F238E27FC236}">
                <a16:creationId xmlns:a16="http://schemas.microsoft.com/office/drawing/2014/main" id="{7B9145CF-B59C-2242-94B2-571E53DEAD8F}"/>
              </a:ext>
            </a:extLst>
          </p:cNvPr>
          <p:cNvSpPr>
            <a:spLocks noGrp="1"/>
          </p:cNvSpPr>
          <p:nvPr>
            <p:ph idx="1"/>
          </p:nvPr>
        </p:nvSpPr>
        <p:spPr/>
        <p:txBody>
          <a:bodyPr/>
          <a:lstStyle/>
          <a:p>
            <a:r>
              <a:rPr lang="en-US" dirty="0"/>
              <a:t>"Customer segmentation services"</a:t>
            </a:r>
          </a:p>
          <a:p>
            <a:pPr lvl="1"/>
            <a:r>
              <a:rPr lang="en-US" dirty="0"/>
              <a:t>Oracle Bombora</a:t>
            </a:r>
          </a:p>
          <a:p>
            <a:pPr lvl="1"/>
            <a:r>
              <a:rPr lang="en-US" dirty="0"/>
              <a:t>Segment</a:t>
            </a:r>
          </a:p>
          <a:p>
            <a:pPr lvl="1"/>
            <a:r>
              <a:rPr lang="en-US" dirty="0" err="1"/>
              <a:t>Blueconic</a:t>
            </a:r>
            <a:endParaRPr lang="en-US" dirty="0"/>
          </a:p>
          <a:p>
            <a:r>
              <a:rPr lang="en-US" dirty="0"/>
              <a:t>They give you some code to add to your web site</a:t>
            </a:r>
          </a:p>
          <a:p>
            <a:r>
              <a:rPr lang="en-US" dirty="0"/>
              <a:t>Ask you to provide some data on your web site / products</a:t>
            </a:r>
          </a:p>
          <a:p>
            <a:r>
              <a:rPr lang="en-US" dirty="0"/>
              <a:t>Combine across multiple web sites to infer profile attributes</a:t>
            </a:r>
          </a:p>
          <a:p>
            <a:r>
              <a:rPr lang="en-US" dirty="0"/>
              <a:t>Share profile attributes with all customers</a:t>
            </a:r>
          </a:p>
          <a:p>
            <a:r>
              <a:rPr lang="en-US" dirty="0"/>
              <a:t>Users are identified by a unique cookie</a:t>
            </a:r>
          </a:p>
        </p:txBody>
      </p:sp>
      <p:sp>
        <p:nvSpPr>
          <p:cNvPr id="4" name="Slide Number Placeholder 3">
            <a:extLst>
              <a:ext uri="{FF2B5EF4-FFF2-40B4-BE49-F238E27FC236}">
                <a16:creationId xmlns:a16="http://schemas.microsoft.com/office/drawing/2014/main" id="{2CA554A5-4C8D-272E-0DAD-1DFBCF6D05A1}"/>
              </a:ext>
            </a:extLst>
          </p:cNvPr>
          <p:cNvSpPr>
            <a:spLocks noGrp="1"/>
          </p:cNvSpPr>
          <p:nvPr>
            <p:ph type="sldNum" sz="quarter" idx="12"/>
          </p:nvPr>
        </p:nvSpPr>
        <p:spPr/>
        <p:txBody>
          <a:bodyPr/>
          <a:lstStyle/>
          <a:p>
            <a:fld id="{E75FE122-86C0-4F4A-AC10-A1F94BF194E3}" type="slidenum">
              <a:rPr lang="en-US" smtClean="0"/>
              <a:t>12</a:t>
            </a:fld>
            <a:endParaRPr lang="en-US"/>
          </a:p>
        </p:txBody>
      </p:sp>
    </p:spTree>
    <p:extLst>
      <p:ext uri="{BB962C8B-B14F-4D97-AF65-F5344CB8AC3E}">
        <p14:creationId xmlns:p14="http://schemas.microsoft.com/office/powerpoint/2010/main" val="3069558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D9450-B3FC-0E4A-A75F-8796FCE8CA70}"/>
              </a:ext>
            </a:extLst>
          </p:cNvPr>
          <p:cNvSpPr>
            <a:spLocks noGrp="1"/>
          </p:cNvSpPr>
          <p:nvPr>
            <p:ph type="title"/>
          </p:nvPr>
        </p:nvSpPr>
        <p:spPr/>
        <p:txBody>
          <a:bodyPr/>
          <a:lstStyle/>
          <a:p>
            <a:r>
              <a:rPr lang="en-US" dirty="0"/>
              <a:t>User Profile</a:t>
            </a:r>
          </a:p>
        </p:txBody>
      </p:sp>
      <p:graphicFrame>
        <p:nvGraphicFramePr>
          <p:cNvPr id="4" name="Table 4">
            <a:extLst>
              <a:ext uri="{FF2B5EF4-FFF2-40B4-BE49-F238E27FC236}">
                <a16:creationId xmlns:a16="http://schemas.microsoft.com/office/drawing/2014/main" id="{F4BD68BE-E170-1F4B-A9FA-DD9644549622}"/>
              </a:ext>
            </a:extLst>
          </p:cNvPr>
          <p:cNvGraphicFramePr>
            <a:graphicFrameLocks noGrp="1"/>
          </p:cNvGraphicFramePr>
          <p:nvPr>
            <p:ph idx="1"/>
          </p:nvPr>
        </p:nvGraphicFramePr>
        <p:xfrm>
          <a:off x="838200" y="1825625"/>
          <a:ext cx="9975574" cy="4516120"/>
        </p:xfrm>
        <a:graphic>
          <a:graphicData uri="http://schemas.openxmlformats.org/drawingml/2006/table">
            <a:tbl>
              <a:tblPr firstRow="1" bandRow="1">
                <a:tableStyleId>{5940675A-B579-460E-94D1-54222C63F5DA}</a:tableStyleId>
              </a:tblPr>
              <a:tblGrid>
                <a:gridCol w="3219905">
                  <a:extLst>
                    <a:ext uri="{9D8B030D-6E8A-4147-A177-3AD203B41FA5}">
                      <a16:colId xmlns:a16="http://schemas.microsoft.com/office/drawing/2014/main" val="1565897103"/>
                    </a:ext>
                  </a:extLst>
                </a:gridCol>
                <a:gridCol w="6755669">
                  <a:extLst>
                    <a:ext uri="{9D8B030D-6E8A-4147-A177-3AD203B41FA5}">
                      <a16:colId xmlns:a16="http://schemas.microsoft.com/office/drawing/2014/main" val="2725682549"/>
                    </a:ext>
                  </a:extLst>
                </a:gridCol>
              </a:tblGrid>
              <a:tr h="370840">
                <a:tc>
                  <a:txBody>
                    <a:bodyPr/>
                    <a:lstStyle/>
                    <a:p>
                      <a:r>
                        <a:rPr lang="en-US" b="1" dirty="0"/>
                        <a:t>Attribute</a:t>
                      </a:r>
                    </a:p>
                  </a:txBody>
                  <a:tcPr/>
                </a:tc>
                <a:tc>
                  <a:txBody>
                    <a:bodyPr/>
                    <a:lstStyle/>
                    <a:p>
                      <a:r>
                        <a:rPr lang="en-US" b="1" dirty="0"/>
                        <a:t>Description</a:t>
                      </a:r>
                    </a:p>
                  </a:txBody>
                  <a:tcPr/>
                </a:tc>
                <a:extLst>
                  <a:ext uri="{0D108BD9-81ED-4DB2-BD59-A6C34878D82A}">
                    <a16:rowId xmlns:a16="http://schemas.microsoft.com/office/drawing/2014/main" val="4114941886"/>
                  </a:ext>
                </a:extLst>
              </a:tr>
              <a:tr h="370840">
                <a:tc>
                  <a:txBody>
                    <a:bodyPr/>
                    <a:lstStyle/>
                    <a:p>
                      <a:r>
                        <a:rPr lang="en-US" dirty="0"/>
                        <a:t>Gender</a:t>
                      </a:r>
                    </a:p>
                  </a:txBody>
                  <a:tcPr/>
                </a:tc>
                <a:tc>
                  <a:txBody>
                    <a:bodyPr/>
                    <a:lstStyle/>
                    <a:p>
                      <a:endParaRPr lang="en-US" dirty="0"/>
                    </a:p>
                  </a:txBody>
                  <a:tcPr/>
                </a:tc>
                <a:extLst>
                  <a:ext uri="{0D108BD9-81ED-4DB2-BD59-A6C34878D82A}">
                    <a16:rowId xmlns:a16="http://schemas.microsoft.com/office/drawing/2014/main" val="1838509016"/>
                  </a:ext>
                </a:extLst>
              </a:tr>
              <a:tr h="370840">
                <a:tc>
                  <a:txBody>
                    <a:bodyPr/>
                    <a:lstStyle/>
                    <a:p>
                      <a:r>
                        <a:rPr lang="en-US" dirty="0"/>
                        <a:t>Age Range</a:t>
                      </a:r>
                    </a:p>
                  </a:txBody>
                  <a:tcPr/>
                </a:tc>
                <a:tc>
                  <a:txBody>
                    <a:bodyPr/>
                    <a:lstStyle/>
                    <a:p>
                      <a:r>
                        <a:rPr lang="en-US" dirty="0"/>
                        <a:t>Usually organized as ranges (e.g., &lt; 18, 18-24, 25-30, etc.)</a:t>
                      </a:r>
                    </a:p>
                  </a:txBody>
                  <a:tcPr/>
                </a:tc>
                <a:extLst>
                  <a:ext uri="{0D108BD9-81ED-4DB2-BD59-A6C34878D82A}">
                    <a16:rowId xmlns:a16="http://schemas.microsoft.com/office/drawing/2014/main" val="3193274564"/>
                  </a:ext>
                </a:extLst>
              </a:tr>
              <a:tr h="370840">
                <a:tc>
                  <a:txBody>
                    <a:bodyPr/>
                    <a:lstStyle/>
                    <a:p>
                      <a:r>
                        <a:rPr lang="en-US" dirty="0"/>
                        <a:t>Education</a:t>
                      </a:r>
                    </a:p>
                  </a:txBody>
                  <a:tcPr/>
                </a:tc>
                <a:tc>
                  <a:txBody>
                    <a:bodyPr/>
                    <a:lstStyle/>
                    <a:p>
                      <a:r>
                        <a:rPr lang="en-US" dirty="0"/>
                        <a:t>High school, college, graduate degrees</a:t>
                      </a:r>
                    </a:p>
                  </a:txBody>
                  <a:tcPr/>
                </a:tc>
                <a:extLst>
                  <a:ext uri="{0D108BD9-81ED-4DB2-BD59-A6C34878D82A}">
                    <a16:rowId xmlns:a16="http://schemas.microsoft.com/office/drawing/2014/main" val="706433095"/>
                  </a:ext>
                </a:extLst>
              </a:tr>
              <a:tr h="370840">
                <a:tc>
                  <a:txBody>
                    <a:bodyPr/>
                    <a:lstStyle/>
                    <a:p>
                      <a:r>
                        <a:rPr lang="en-US" dirty="0"/>
                        <a:t>Income</a:t>
                      </a:r>
                    </a:p>
                  </a:txBody>
                  <a:tcPr/>
                </a:tc>
                <a:tc>
                  <a:txBody>
                    <a:bodyPr/>
                    <a:lstStyle/>
                    <a:p>
                      <a:r>
                        <a:rPr lang="en-US" dirty="0"/>
                        <a:t>Organized as ranges</a:t>
                      </a:r>
                    </a:p>
                  </a:txBody>
                  <a:tcPr/>
                </a:tc>
                <a:extLst>
                  <a:ext uri="{0D108BD9-81ED-4DB2-BD59-A6C34878D82A}">
                    <a16:rowId xmlns:a16="http://schemas.microsoft.com/office/drawing/2014/main" val="4099740410"/>
                  </a:ext>
                </a:extLst>
              </a:tr>
              <a:tr h="370840">
                <a:tc>
                  <a:txBody>
                    <a:bodyPr/>
                    <a:lstStyle/>
                    <a:p>
                      <a:r>
                        <a:rPr lang="en-US" dirty="0"/>
                        <a:t>Employment</a:t>
                      </a:r>
                    </a:p>
                  </a:txBody>
                  <a:tcPr/>
                </a:tc>
                <a:tc>
                  <a:txBody>
                    <a:bodyPr/>
                    <a:lstStyle/>
                    <a:p>
                      <a:r>
                        <a:rPr lang="en-US" dirty="0"/>
                        <a:t>What industry (e.g., customer service, retail, software, education, etc.)?  White collar or blue collar?</a:t>
                      </a:r>
                    </a:p>
                  </a:txBody>
                  <a:tcPr/>
                </a:tc>
                <a:extLst>
                  <a:ext uri="{0D108BD9-81ED-4DB2-BD59-A6C34878D82A}">
                    <a16:rowId xmlns:a16="http://schemas.microsoft.com/office/drawing/2014/main" val="2508039824"/>
                  </a:ext>
                </a:extLst>
              </a:tr>
              <a:tr h="370840">
                <a:tc>
                  <a:txBody>
                    <a:bodyPr/>
                    <a:lstStyle/>
                    <a:p>
                      <a:r>
                        <a:rPr lang="en-US" dirty="0"/>
                        <a:t>Interests</a:t>
                      </a:r>
                    </a:p>
                  </a:txBody>
                  <a:tcPr/>
                </a:tc>
                <a:tc>
                  <a:txBody>
                    <a:bodyPr/>
                    <a:lstStyle/>
                    <a:p>
                      <a:r>
                        <a:rPr lang="en-US" dirty="0"/>
                        <a:t>E.g., sports, clothing, etc.</a:t>
                      </a:r>
                    </a:p>
                  </a:txBody>
                  <a:tcPr/>
                </a:tc>
                <a:extLst>
                  <a:ext uri="{0D108BD9-81ED-4DB2-BD59-A6C34878D82A}">
                    <a16:rowId xmlns:a16="http://schemas.microsoft.com/office/drawing/2014/main" val="217753043"/>
                  </a:ext>
                </a:extLst>
              </a:tr>
              <a:tr h="370840">
                <a:tc>
                  <a:txBody>
                    <a:bodyPr/>
                    <a:lstStyle/>
                    <a:p>
                      <a:r>
                        <a:rPr lang="en-US" dirty="0"/>
                        <a:t>Children</a:t>
                      </a:r>
                    </a:p>
                  </a:txBody>
                  <a:tcPr/>
                </a:tc>
                <a:tc>
                  <a:txBody>
                    <a:bodyPr/>
                    <a:lstStyle/>
                    <a:p>
                      <a:r>
                        <a:rPr lang="en-US" dirty="0"/>
                        <a:t>Have they browsed or purchased children's items?  What age ranges?</a:t>
                      </a:r>
                    </a:p>
                  </a:txBody>
                  <a:tcPr/>
                </a:tc>
                <a:extLst>
                  <a:ext uri="{0D108BD9-81ED-4DB2-BD59-A6C34878D82A}">
                    <a16:rowId xmlns:a16="http://schemas.microsoft.com/office/drawing/2014/main" val="1246555127"/>
                  </a:ext>
                </a:extLst>
              </a:tr>
              <a:tr h="370840">
                <a:tc>
                  <a:txBody>
                    <a:bodyPr/>
                    <a:lstStyle/>
                    <a:p>
                      <a:r>
                        <a:rPr lang="en-US" dirty="0"/>
                        <a:t>Number of online purchases per month</a:t>
                      </a:r>
                    </a:p>
                  </a:txBody>
                  <a:tcPr/>
                </a:tc>
                <a:tc>
                  <a:txBody>
                    <a:bodyPr/>
                    <a:lstStyle/>
                    <a:p>
                      <a:endParaRPr lang="en-US" dirty="0"/>
                    </a:p>
                  </a:txBody>
                  <a:tcPr/>
                </a:tc>
                <a:extLst>
                  <a:ext uri="{0D108BD9-81ED-4DB2-BD59-A6C34878D82A}">
                    <a16:rowId xmlns:a16="http://schemas.microsoft.com/office/drawing/2014/main" val="802944592"/>
                  </a:ext>
                </a:extLst>
              </a:tr>
              <a:tr h="370840">
                <a:tc>
                  <a:txBody>
                    <a:bodyPr/>
                    <a:lstStyle/>
                    <a:p>
                      <a:r>
                        <a:rPr lang="en-US" dirty="0"/>
                        <a:t>Amount of monthly online purchases</a:t>
                      </a:r>
                    </a:p>
                  </a:txBody>
                  <a:tcPr/>
                </a:tc>
                <a:tc>
                  <a:txBody>
                    <a:bodyPr/>
                    <a:lstStyle/>
                    <a:p>
                      <a:endParaRPr lang="en-US" dirty="0"/>
                    </a:p>
                  </a:txBody>
                  <a:tcPr/>
                </a:tc>
                <a:extLst>
                  <a:ext uri="{0D108BD9-81ED-4DB2-BD59-A6C34878D82A}">
                    <a16:rowId xmlns:a16="http://schemas.microsoft.com/office/drawing/2014/main" val="3186315963"/>
                  </a:ext>
                </a:extLst>
              </a:tr>
            </a:tbl>
          </a:graphicData>
        </a:graphic>
      </p:graphicFrame>
      <p:sp>
        <p:nvSpPr>
          <p:cNvPr id="3" name="Slide Number Placeholder 2">
            <a:extLst>
              <a:ext uri="{FF2B5EF4-FFF2-40B4-BE49-F238E27FC236}">
                <a16:creationId xmlns:a16="http://schemas.microsoft.com/office/drawing/2014/main" id="{910D870B-F323-98FD-BF18-B3BCDE561DA4}"/>
              </a:ext>
            </a:extLst>
          </p:cNvPr>
          <p:cNvSpPr>
            <a:spLocks noGrp="1"/>
          </p:cNvSpPr>
          <p:nvPr>
            <p:ph type="sldNum" sz="quarter" idx="12"/>
          </p:nvPr>
        </p:nvSpPr>
        <p:spPr/>
        <p:txBody>
          <a:bodyPr/>
          <a:lstStyle/>
          <a:p>
            <a:fld id="{E75FE122-86C0-4F4A-AC10-A1F94BF194E3}" type="slidenum">
              <a:rPr lang="en-US" smtClean="0"/>
              <a:t>13</a:t>
            </a:fld>
            <a:endParaRPr lang="en-US"/>
          </a:p>
        </p:txBody>
      </p:sp>
    </p:spTree>
    <p:extLst>
      <p:ext uri="{BB962C8B-B14F-4D97-AF65-F5344CB8AC3E}">
        <p14:creationId xmlns:p14="http://schemas.microsoft.com/office/powerpoint/2010/main" val="1743878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A5C3-047D-3548-9289-277036068217}"/>
              </a:ext>
            </a:extLst>
          </p:cNvPr>
          <p:cNvSpPr>
            <a:spLocks noGrp="1"/>
          </p:cNvSpPr>
          <p:nvPr>
            <p:ph type="title"/>
          </p:nvPr>
        </p:nvSpPr>
        <p:spPr/>
        <p:txBody>
          <a:bodyPr/>
          <a:lstStyle/>
          <a:p>
            <a:r>
              <a:rPr lang="en-US" dirty="0"/>
              <a:t>Geographic Locations</a:t>
            </a:r>
          </a:p>
        </p:txBody>
      </p:sp>
      <p:pic>
        <p:nvPicPr>
          <p:cNvPr id="1026" name="Picture 2">
            <a:extLst>
              <a:ext uri="{FF2B5EF4-FFF2-40B4-BE49-F238E27FC236}">
                <a16:creationId xmlns:a16="http://schemas.microsoft.com/office/drawing/2014/main" id="{3C816768-385B-2C49-BA50-C14A7C1FBE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876300" y="2318544"/>
            <a:ext cx="5105400" cy="33655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4" descr="Map&#10;&#10;Description automatically generated">
            <a:extLst>
              <a:ext uri="{FF2B5EF4-FFF2-40B4-BE49-F238E27FC236}">
                <a16:creationId xmlns:a16="http://schemas.microsoft.com/office/drawing/2014/main" id="{7501F89B-9088-D44F-896B-D9449B93361F}"/>
              </a:ext>
            </a:extLst>
          </p:cNvPr>
          <p:cNvPicPr>
            <a:picLocks noGrp="1" noChangeAspect="1"/>
          </p:cNvPicPr>
          <p:nvPr>
            <p:ph sz="half" idx="2"/>
          </p:nvPr>
        </p:nvPicPr>
        <p:blipFill>
          <a:blip r:embed="rId3"/>
          <a:stretch>
            <a:fillRect/>
          </a:stretch>
        </p:blipFill>
        <p:spPr>
          <a:xfrm>
            <a:off x="6172200" y="1881848"/>
            <a:ext cx="5181600" cy="4238891"/>
          </a:xfrm>
        </p:spPr>
      </p:pic>
      <p:sp>
        <p:nvSpPr>
          <p:cNvPr id="3" name="Slide Number Placeholder 2">
            <a:extLst>
              <a:ext uri="{FF2B5EF4-FFF2-40B4-BE49-F238E27FC236}">
                <a16:creationId xmlns:a16="http://schemas.microsoft.com/office/drawing/2014/main" id="{F4895E71-E26A-DBF5-5191-A2EBB6F7B1E8}"/>
              </a:ext>
            </a:extLst>
          </p:cNvPr>
          <p:cNvSpPr>
            <a:spLocks noGrp="1"/>
          </p:cNvSpPr>
          <p:nvPr>
            <p:ph type="sldNum" sz="quarter" idx="12"/>
          </p:nvPr>
        </p:nvSpPr>
        <p:spPr/>
        <p:txBody>
          <a:bodyPr/>
          <a:lstStyle/>
          <a:p>
            <a:fld id="{E75FE122-86C0-4F4A-AC10-A1F94BF194E3}" type="slidenum">
              <a:rPr lang="en-US" smtClean="0"/>
              <a:t>14</a:t>
            </a:fld>
            <a:endParaRPr lang="en-US"/>
          </a:p>
        </p:txBody>
      </p:sp>
    </p:spTree>
    <p:extLst>
      <p:ext uri="{BB962C8B-B14F-4D97-AF65-F5344CB8AC3E}">
        <p14:creationId xmlns:p14="http://schemas.microsoft.com/office/powerpoint/2010/main" val="132622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7763-6D7F-CF45-98A8-4EB55F91362D}"/>
              </a:ext>
            </a:extLst>
          </p:cNvPr>
          <p:cNvSpPr>
            <a:spLocks noGrp="1"/>
          </p:cNvSpPr>
          <p:nvPr>
            <p:ph type="title"/>
          </p:nvPr>
        </p:nvSpPr>
        <p:spPr/>
        <p:txBody>
          <a:bodyPr/>
          <a:lstStyle/>
          <a:p>
            <a:r>
              <a:rPr lang="en-US" dirty="0"/>
              <a:t>American Community Survey</a:t>
            </a:r>
          </a:p>
        </p:txBody>
      </p:sp>
      <p:sp>
        <p:nvSpPr>
          <p:cNvPr id="4" name="Content Placeholder 3">
            <a:extLst>
              <a:ext uri="{FF2B5EF4-FFF2-40B4-BE49-F238E27FC236}">
                <a16:creationId xmlns:a16="http://schemas.microsoft.com/office/drawing/2014/main" id="{20BCF175-0D6E-3640-9A22-60AEF04AB9CE}"/>
              </a:ext>
            </a:extLst>
          </p:cNvPr>
          <p:cNvSpPr>
            <a:spLocks noGrp="1"/>
          </p:cNvSpPr>
          <p:nvPr>
            <p:ph sz="half" idx="1"/>
          </p:nvPr>
        </p:nvSpPr>
        <p:spPr/>
        <p:txBody>
          <a:bodyPr>
            <a:normAutofit fontScale="70000" lnSpcReduction="20000"/>
          </a:bodyPr>
          <a:lstStyle/>
          <a:p>
            <a:pPr marL="0" indent="0" fontAlgn="base">
              <a:buNone/>
            </a:pPr>
            <a:r>
              <a:rPr lang="en-US" dirty="0"/>
              <a:t>"The American Community Survey (ACS) is an ongoing survey that provides vital information on a yearly basis about our nation and its people. ...</a:t>
            </a:r>
          </a:p>
          <a:p>
            <a:pPr marL="0" indent="0" fontAlgn="base">
              <a:buNone/>
            </a:pPr>
            <a:r>
              <a:rPr lang="en-US" dirty="0"/>
              <a:t>Through the ACS, we know more about jobs and occupations, educational attainment, veterans, whether people own or rent their homes, and </a:t>
            </a:r>
            <a:r>
              <a:rPr lang="en-US" dirty="0">
                <a:hlinkClick r:id="rId2"/>
              </a:rPr>
              <a:t>other topics</a:t>
            </a:r>
            <a:r>
              <a:rPr lang="en-US" dirty="0"/>
              <a:t>. Public officials, planners, and entrepreneurs use this information to assess the past and plan the future. When you respond to the ACS, you are doing your part to help your community plan for hospitals and schools, support school lunch programs, improve emergency services, build bridges, and inform businesses looking to add jobs and expand to new markets, and more."</a:t>
            </a:r>
          </a:p>
          <a:p>
            <a:pPr marL="0" indent="0" fontAlgn="base">
              <a:buNone/>
            </a:pPr>
            <a:r>
              <a:rPr lang="en-US" dirty="0">
                <a:hlinkClick r:id="rId3"/>
              </a:rPr>
              <a:t>U.S. Census Bureau</a:t>
            </a:r>
            <a:endParaRPr lang="en-US" dirty="0"/>
          </a:p>
          <a:p>
            <a:pPr marL="0" indent="0" fontAlgn="base">
              <a:buNone/>
            </a:pPr>
            <a:endParaRPr lang="en-US" dirty="0"/>
          </a:p>
        </p:txBody>
      </p:sp>
      <p:pic>
        <p:nvPicPr>
          <p:cNvPr id="9218" name="Picture 2">
            <a:extLst>
              <a:ext uri="{FF2B5EF4-FFF2-40B4-BE49-F238E27FC236}">
                <a16:creationId xmlns:a16="http://schemas.microsoft.com/office/drawing/2014/main" id="{D9FA4243-621F-9344-8DCF-E2ED5086F2A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6172200" y="2545735"/>
            <a:ext cx="5181600" cy="2911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D02D32-95D0-5146-85D0-B7FC0DC9E0F7}"/>
              </a:ext>
            </a:extLst>
          </p:cNvPr>
          <p:cNvSpPr txBox="1"/>
          <p:nvPr/>
        </p:nvSpPr>
        <p:spPr>
          <a:xfrm>
            <a:off x="4194313" y="6311899"/>
            <a:ext cx="7332585" cy="369332"/>
          </a:xfrm>
          <a:prstGeom prst="rect">
            <a:avLst/>
          </a:prstGeom>
          <a:noFill/>
        </p:spPr>
        <p:txBody>
          <a:bodyPr wrap="none" rtlCol="0">
            <a:spAutoFit/>
          </a:bodyPr>
          <a:lstStyle/>
          <a:p>
            <a:r>
              <a:rPr lang="en-US" dirty="0"/>
              <a:t>https://</a:t>
            </a:r>
            <a:r>
              <a:rPr lang="en-US" dirty="0" err="1"/>
              <a:t>www.cnn.com</a:t>
            </a:r>
            <a:r>
              <a:rPr lang="en-US" dirty="0"/>
              <a:t>/2021/08/12/politics/us-census-2020-data/</a:t>
            </a:r>
            <a:r>
              <a:rPr lang="en-US" dirty="0" err="1"/>
              <a:t>index.html</a:t>
            </a:r>
            <a:endParaRPr lang="en-US" dirty="0"/>
          </a:p>
        </p:txBody>
      </p:sp>
      <p:sp>
        <p:nvSpPr>
          <p:cNvPr id="3" name="Slide Number Placeholder 2">
            <a:extLst>
              <a:ext uri="{FF2B5EF4-FFF2-40B4-BE49-F238E27FC236}">
                <a16:creationId xmlns:a16="http://schemas.microsoft.com/office/drawing/2014/main" id="{72D196F4-41B1-D000-8AE2-240DD6996B4A}"/>
              </a:ext>
            </a:extLst>
          </p:cNvPr>
          <p:cNvSpPr>
            <a:spLocks noGrp="1"/>
          </p:cNvSpPr>
          <p:nvPr>
            <p:ph type="sldNum" sz="quarter" idx="12"/>
          </p:nvPr>
        </p:nvSpPr>
        <p:spPr/>
        <p:txBody>
          <a:bodyPr/>
          <a:lstStyle/>
          <a:p>
            <a:fld id="{E75FE122-86C0-4F4A-AC10-A1F94BF194E3}" type="slidenum">
              <a:rPr lang="en-US" smtClean="0"/>
              <a:t>15</a:t>
            </a:fld>
            <a:endParaRPr lang="en-US"/>
          </a:p>
        </p:txBody>
      </p:sp>
    </p:spTree>
    <p:extLst>
      <p:ext uri="{BB962C8B-B14F-4D97-AF65-F5344CB8AC3E}">
        <p14:creationId xmlns:p14="http://schemas.microsoft.com/office/powerpoint/2010/main" val="3093412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7763-6D7F-CF45-98A8-4EB55F91362D}"/>
              </a:ext>
            </a:extLst>
          </p:cNvPr>
          <p:cNvSpPr>
            <a:spLocks noGrp="1"/>
          </p:cNvSpPr>
          <p:nvPr>
            <p:ph type="title"/>
          </p:nvPr>
        </p:nvSpPr>
        <p:spPr/>
        <p:txBody>
          <a:bodyPr/>
          <a:lstStyle/>
          <a:p>
            <a:r>
              <a:rPr lang="en-US" dirty="0"/>
              <a:t>American Community Survey</a:t>
            </a:r>
          </a:p>
        </p:txBody>
      </p:sp>
      <p:sp>
        <p:nvSpPr>
          <p:cNvPr id="4" name="Content Placeholder 3">
            <a:extLst>
              <a:ext uri="{FF2B5EF4-FFF2-40B4-BE49-F238E27FC236}">
                <a16:creationId xmlns:a16="http://schemas.microsoft.com/office/drawing/2014/main" id="{20BCF175-0D6E-3640-9A22-60AEF04AB9CE}"/>
              </a:ext>
            </a:extLst>
          </p:cNvPr>
          <p:cNvSpPr>
            <a:spLocks noGrp="1"/>
          </p:cNvSpPr>
          <p:nvPr>
            <p:ph sz="half" idx="1"/>
          </p:nvPr>
        </p:nvSpPr>
        <p:spPr/>
        <p:txBody>
          <a:bodyPr>
            <a:normAutofit fontScale="92500"/>
          </a:bodyPr>
          <a:lstStyle/>
          <a:p>
            <a:pPr fontAlgn="base"/>
            <a:r>
              <a:rPr lang="en-US" dirty="0"/>
              <a:t>Data are broken down by zip code</a:t>
            </a:r>
          </a:p>
          <a:p>
            <a:pPr fontAlgn="base"/>
            <a:r>
              <a:rPr lang="en-US" dirty="0"/>
              <a:t>Statistics include:</a:t>
            </a:r>
          </a:p>
          <a:p>
            <a:pPr lvl="1" fontAlgn="base"/>
            <a:r>
              <a:rPr lang="en-US" dirty="0"/>
              <a:t>Median household income</a:t>
            </a:r>
          </a:p>
          <a:p>
            <a:pPr lvl="1" fontAlgn="base"/>
            <a:r>
              <a:rPr lang="en-US" dirty="0"/>
              <a:t>Population size</a:t>
            </a:r>
          </a:p>
          <a:p>
            <a:pPr lvl="1" fontAlgn="base"/>
            <a:r>
              <a:rPr lang="en-US" dirty="0"/>
              <a:t>Age ranges and sex</a:t>
            </a:r>
          </a:p>
          <a:p>
            <a:pPr lvl="1" fontAlgn="base"/>
            <a:r>
              <a:rPr lang="en-US" dirty="0"/>
              <a:t>Household sizes</a:t>
            </a:r>
          </a:p>
          <a:p>
            <a:pPr lvl="1" fontAlgn="base"/>
            <a:r>
              <a:rPr lang="en-US" dirty="0"/>
              <a:t>Poverty levels</a:t>
            </a:r>
          </a:p>
          <a:p>
            <a:pPr lvl="1" fontAlgn="base"/>
            <a:r>
              <a:rPr lang="en-US" dirty="0"/>
              <a:t>Owning vs renting</a:t>
            </a:r>
          </a:p>
          <a:p>
            <a:pPr lvl="1" fontAlgn="base"/>
            <a:r>
              <a:rPr lang="en-US" dirty="0"/>
              <a:t>Educational attainment</a:t>
            </a:r>
          </a:p>
          <a:p>
            <a:pPr fontAlgn="base"/>
            <a:r>
              <a:rPr lang="en-US" dirty="0"/>
              <a:t>https://</a:t>
            </a:r>
            <a:r>
              <a:rPr lang="en-US" dirty="0" err="1"/>
              <a:t>www.census.gov</a:t>
            </a:r>
            <a:r>
              <a:rPr lang="en-US" dirty="0"/>
              <a:t>/programs-surveys/</a:t>
            </a:r>
            <a:r>
              <a:rPr lang="en-US" dirty="0" err="1"/>
              <a:t>acs</a:t>
            </a:r>
            <a:r>
              <a:rPr lang="en-US" dirty="0"/>
              <a:t>/</a:t>
            </a:r>
            <a:r>
              <a:rPr lang="en-US" dirty="0" err="1"/>
              <a:t>data.html</a:t>
            </a:r>
            <a:endParaRPr lang="en-US" dirty="0"/>
          </a:p>
          <a:p>
            <a:pPr lvl="1" fontAlgn="base"/>
            <a:endParaRPr lang="en-US" dirty="0"/>
          </a:p>
          <a:p>
            <a:pPr marL="0" indent="0" fontAlgn="base">
              <a:buNone/>
            </a:pPr>
            <a:endParaRPr lang="en-US" dirty="0"/>
          </a:p>
        </p:txBody>
      </p:sp>
      <p:pic>
        <p:nvPicPr>
          <p:cNvPr id="9218" name="Picture 2">
            <a:extLst>
              <a:ext uri="{FF2B5EF4-FFF2-40B4-BE49-F238E27FC236}">
                <a16:creationId xmlns:a16="http://schemas.microsoft.com/office/drawing/2014/main" id="{D9FA4243-621F-9344-8DCF-E2ED5086F2A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45735"/>
            <a:ext cx="5181600" cy="29111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2D02D32-95D0-5146-85D0-B7FC0DC9E0F7}"/>
              </a:ext>
            </a:extLst>
          </p:cNvPr>
          <p:cNvSpPr txBox="1"/>
          <p:nvPr/>
        </p:nvSpPr>
        <p:spPr>
          <a:xfrm>
            <a:off x="4194313" y="6311899"/>
            <a:ext cx="7332585" cy="369332"/>
          </a:xfrm>
          <a:prstGeom prst="rect">
            <a:avLst/>
          </a:prstGeom>
          <a:noFill/>
        </p:spPr>
        <p:txBody>
          <a:bodyPr wrap="none" rtlCol="0">
            <a:spAutoFit/>
          </a:bodyPr>
          <a:lstStyle/>
          <a:p>
            <a:r>
              <a:rPr lang="en-US" dirty="0"/>
              <a:t>https://</a:t>
            </a:r>
            <a:r>
              <a:rPr lang="en-US" dirty="0" err="1"/>
              <a:t>www.cnn.com</a:t>
            </a:r>
            <a:r>
              <a:rPr lang="en-US" dirty="0"/>
              <a:t>/2021/08/12/politics/us-census-2020-data/</a:t>
            </a:r>
            <a:r>
              <a:rPr lang="en-US" dirty="0" err="1"/>
              <a:t>index.html</a:t>
            </a:r>
            <a:endParaRPr lang="en-US" dirty="0"/>
          </a:p>
        </p:txBody>
      </p:sp>
      <p:sp>
        <p:nvSpPr>
          <p:cNvPr id="3" name="Slide Number Placeholder 2">
            <a:extLst>
              <a:ext uri="{FF2B5EF4-FFF2-40B4-BE49-F238E27FC236}">
                <a16:creationId xmlns:a16="http://schemas.microsoft.com/office/drawing/2014/main" id="{F9C34349-4759-DB4D-9F32-CC334DA90F31}"/>
              </a:ext>
            </a:extLst>
          </p:cNvPr>
          <p:cNvSpPr>
            <a:spLocks noGrp="1"/>
          </p:cNvSpPr>
          <p:nvPr>
            <p:ph type="sldNum" sz="quarter" idx="12"/>
          </p:nvPr>
        </p:nvSpPr>
        <p:spPr/>
        <p:txBody>
          <a:bodyPr/>
          <a:lstStyle/>
          <a:p>
            <a:fld id="{E75FE122-86C0-4F4A-AC10-A1F94BF194E3}" type="slidenum">
              <a:rPr lang="en-US" smtClean="0"/>
              <a:t>16</a:t>
            </a:fld>
            <a:endParaRPr lang="en-US"/>
          </a:p>
        </p:txBody>
      </p:sp>
    </p:spTree>
    <p:extLst>
      <p:ext uri="{BB962C8B-B14F-4D97-AF65-F5344CB8AC3E}">
        <p14:creationId xmlns:p14="http://schemas.microsoft.com/office/powerpoint/2010/main" val="2737643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84811-5DC6-C144-B46B-ADA003E14787}"/>
              </a:ext>
            </a:extLst>
          </p:cNvPr>
          <p:cNvSpPr>
            <a:spLocks noGrp="1"/>
          </p:cNvSpPr>
          <p:nvPr>
            <p:ph type="title"/>
          </p:nvPr>
        </p:nvSpPr>
        <p:spPr/>
        <p:txBody>
          <a:bodyPr/>
          <a:lstStyle/>
          <a:p>
            <a:r>
              <a:rPr lang="en-US" dirty="0"/>
              <a:t>Crime Data</a:t>
            </a:r>
          </a:p>
        </p:txBody>
      </p:sp>
      <p:sp>
        <p:nvSpPr>
          <p:cNvPr id="3" name="Content Placeholder 2">
            <a:extLst>
              <a:ext uri="{FF2B5EF4-FFF2-40B4-BE49-F238E27FC236}">
                <a16:creationId xmlns:a16="http://schemas.microsoft.com/office/drawing/2014/main" id="{FF41AD29-E7AD-9F41-A3DF-C8B7BABCAB44}"/>
              </a:ext>
            </a:extLst>
          </p:cNvPr>
          <p:cNvSpPr>
            <a:spLocks noGrp="1"/>
          </p:cNvSpPr>
          <p:nvPr>
            <p:ph sz="half" idx="1"/>
          </p:nvPr>
        </p:nvSpPr>
        <p:spPr/>
        <p:txBody>
          <a:bodyPr>
            <a:normAutofit fontScale="92500" lnSpcReduction="10000"/>
          </a:bodyPr>
          <a:lstStyle/>
          <a:p>
            <a:r>
              <a:rPr lang="en-US" dirty="0"/>
              <a:t>FBI Crime Data Explorer</a:t>
            </a:r>
            <a:br>
              <a:rPr lang="en-US" dirty="0"/>
            </a:br>
            <a:br>
              <a:rPr lang="en-US" dirty="0"/>
            </a:br>
            <a:r>
              <a:rPr lang="en-US" dirty="0">
                <a:hlinkClick r:id="rId2"/>
              </a:rPr>
              <a:t>https://crime-data-explorer.app.cloud.gov/pages/home</a:t>
            </a:r>
            <a:endParaRPr lang="en-US" dirty="0"/>
          </a:p>
          <a:p>
            <a:endParaRPr lang="en-US" dirty="0"/>
          </a:p>
          <a:p>
            <a:r>
              <a:rPr lang="en-US" dirty="0"/>
              <a:t>City Governments.  For example, for Milwaukee:</a:t>
            </a:r>
            <a:br>
              <a:rPr lang="en-US" dirty="0"/>
            </a:br>
            <a:br>
              <a:rPr lang="en-US" dirty="0"/>
            </a:br>
            <a:r>
              <a:rPr lang="en-US" dirty="0">
                <a:hlinkClick r:id="rId3"/>
              </a:rPr>
              <a:t>https://</a:t>
            </a:r>
            <a:r>
              <a:rPr lang="en-US" dirty="0" err="1">
                <a:hlinkClick r:id="rId3"/>
              </a:rPr>
              <a:t>city.milwaukee.gov</a:t>
            </a:r>
            <a:r>
              <a:rPr lang="en-US" dirty="0">
                <a:hlinkClick r:id="rId3"/>
              </a:rPr>
              <a:t>/police/Information-Services/Crime-Maps-and-Statistics</a:t>
            </a:r>
            <a:endParaRPr lang="en-US" dirty="0"/>
          </a:p>
        </p:txBody>
      </p:sp>
      <p:pic>
        <p:nvPicPr>
          <p:cNvPr id="6" name="Content Placeholder 5" descr="A picture containing map&#10;&#10;Description automatically generated">
            <a:extLst>
              <a:ext uri="{FF2B5EF4-FFF2-40B4-BE49-F238E27FC236}">
                <a16:creationId xmlns:a16="http://schemas.microsoft.com/office/drawing/2014/main" id="{CD668590-C286-E545-BF47-D1304F31F48E}"/>
              </a:ext>
            </a:extLst>
          </p:cNvPr>
          <p:cNvPicPr>
            <a:picLocks noGrp="1" noChangeAspect="1"/>
          </p:cNvPicPr>
          <p:nvPr>
            <p:ph sz="half" idx="2"/>
          </p:nvPr>
        </p:nvPicPr>
        <p:blipFill rotWithShape="1">
          <a:blip r:embed="rId4"/>
          <a:srcRect r="27685"/>
          <a:stretch/>
        </p:blipFill>
        <p:spPr>
          <a:xfrm>
            <a:off x="6175515" y="1604963"/>
            <a:ext cx="5859543" cy="4572000"/>
          </a:xfrm>
        </p:spPr>
      </p:pic>
      <p:sp>
        <p:nvSpPr>
          <p:cNvPr id="7" name="TextBox 6">
            <a:extLst>
              <a:ext uri="{FF2B5EF4-FFF2-40B4-BE49-F238E27FC236}">
                <a16:creationId xmlns:a16="http://schemas.microsoft.com/office/drawing/2014/main" id="{B029B614-F8B0-4C43-A9D0-D61F0E9496F0}"/>
              </a:ext>
            </a:extLst>
          </p:cNvPr>
          <p:cNvSpPr txBox="1"/>
          <p:nvPr/>
        </p:nvSpPr>
        <p:spPr>
          <a:xfrm>
            <a:off x="3675664" y="6487699"/>
            <a:ext cx="4688271" cy="307777"/>
          </a:xfrm>
          <a:prstGeom prst="rect">
            <a:avLst/>
          </a:prstGeom>
          <a:noFill/>
        </p:spPr>
        <p:txBody>
          <a:bodyPr wrap="none" rtlCol="0">
            <a:spAutoFit/>
          </a:bodyPr>
          <a:lstStyle/>
          <a:p>
            <a:r>
              <a:rPr lang="en-US" sz="1400" dirty="0">
                <a:hlinkClick r:id="rId5"/>
              </a:rPr>
              <a:t>https://</a:t>
            </a:r>
            <a:r>
              <a:rPr lang="en-US" sz="1400" dirty="0" err="1">
                <a:hlinkClick r:id="rId5"/>
              </a:rPr>
              <a:t>crimegrade.org</a:t>
            </a:r>
            <a:r>
              <a:rPr lang="en-US" sz="1400" dirty="0">
                <a:hlinkClick r:id="rId5"/>
              </a:rPr>
              <a:t>/safest-places-in-</a:t>
            </a:r>
            <a:r>
              <a:rPr lang="en-US" sz="1400" dirty="0" err="1">
                <a:hlinkClick r:id="rId5"/>
              </a:rPr>
              <a:t>milwaukee</a:t>
            </a:r>
            <a:r>
              <a:rPr lang="en-US" sz="1400" dirty="0">
                <a:hlinkClick r:id="rId5"/>
              </a:rPr>
              <a:t>-</a:t>
            </a:r>
            <a:r>
              <a:rPr lang="en-US" sz="1400" dirty="0" err="1">
                <a:hlinkClick r:id="rId5"/>
              </a:rPr>
              <a:t>wi</a:t>
            </a:r>
            <a:r>
              <a:rPr lang="en-US" sz="1400" dirty="0">
                <a:hlinkClick r:id="rId5"/>
              </a:rPr>
              <a:t>-metro/</a:t>
            </a:r>
            <a:endParaRPr lang="en-US" sz="1400" dirty="0"/>
          </a:p>
        </p:txBody>
      </p:sp>
      <p:sp>
        <p:nvSpPr>
          <p:cNvPr id="4" name="Slide Number Placeholder 3">
            <a:extLst>
              <a:ext uri="{FF2B5EF4-FFF2-40B4-BE49-F238E27FC236}">
                <a16:creationId xmlns:a16="http://schemas.microsoft.com/office/drawing/2014/main" id="{7F40E72A-688B-1E85-EB71-946EF571E61F}"/>
              </a:ext>
            </a:extLst>
          </p:cNvPr>
          <p:cNvSpPr>
            <a:spLocks noGrp="1"/>
          </p:cNvSpPr>
          <p:nvPr>
            <p:ph type="sldNum" sz="quarter" idx="12"/>
          </p:nvPr>
        </p:nvSpPr>
        <p:spPr/>
        <p:txBody>
          <a:bodyPr/>
          <a:lstStyle/>
          <a:p>
            <a:fld id="{E75FE122-86C0-4F4A-AC10-A1F94BF194E3}" type="slidenum">
              <a:rPr lang="en-US" smtClean="0"/>
              <a:t>17</a:t>
            </a:fld>
            <a:endParaRPr lang="en-US"/>
          </a:p>
        </p:txBody>
      </p:sp>
    </p:spTree>
    <p:extLst>
      <p:ext uri="{BB962C8B-B14F-4D97-AF65-F5344CB8AC3E}">
        <p14:creationId xmlns:p14="http://schemas.microsoft.com/office/powerpoint/2010/main" val="2038730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5FFE0-78DE-A24D-B148-590D0173FEE3}"/>
              </a:ext>
            </a:extLst>
          </p:cNvPr>
          <p:cNvSpPr>
            <a:spLocks noGrp="1"/>
          </p:cNvSpPr>
          <p:nvPr>
            <p:ph type="title"/>
          </p:nvPr>
        </p:nvSpPr>
        <p:spPr/>
        <p:txBody>
          <a:bodyPr/>
          <a:lstStyle/>
          <a:p>
            <a:r>
              <a:rPr lang="en-US" dirty="0"/>
              <a:t>Public School Rating Data</a:t>
            </a:r>
          </a:p>
        </p:txBody>
      </p:sp>
      <p:sp>
        <p:nvSpPr>
          <p:cNvPr id="3" name="Content Placeholder 2">
            <a:extLst>
              <a:ext uri="{FF2B5EF4-FFF2-40B4-BE49-F238E27FC236}">
                <a16:creationId xmlns:a16="http://schemas.microsoft.com/office/drawing/2014/main" id="{05A82A22-0767-F446-8A24-BF4BCF881878}"/>
              </a:ext>
            </a:extLst>
          </p:cNvPr>
          <p:cNvSpPr>
            <a:spLocks noGrp="1"/>
          </p:cNvSpPr>
          <p:nvPr>
            <p:ph sz="half" idx="1"/>
          </p:nvPr>
        </p:nvSpPr>
        <p:spPr/>
        <p:txBody>
          <a:bodyPr/>
          <a:lstStyle/>
          <a:p>
            <a:pPr marL="0" indent="0">
              <a:buNone/>
            </a:pPr>
            <a:r>
              <a:rPr lang="en-US" dirty="0"/>
              <a:t>Wisconsin Department of Public Instruction School and District Report Cards</a:t>
            </a:r>
            <a:br>
              <a:rPr lang="en-US" dirty="0"/>
            </a:br>
            <a:br>
              <a:rPr lang="en-US" dirty="0"/>
            </a:br>
            <a:r>
              <a:rPr lang="en-US" dirty="0">
                <a:hlinkClick r:id="rId2"/>
              </a:rPr>
              <a:t>https://</a:t>
            </a:r>
            <a:r>
              <a:rPr lang="en-US" dirty="0" err="1">
                <a:hlinkClick r:id="rId2"/>
              </a:rPr>
              <a:t>dpi.wi.gov</a:t>
            </a:r>
            <a:r>
              <a:rPr lang="en-US" dirty="0">
                <a:hlinkClick r:id="rId2"/>
              </a:rPr>
              <a:t>/accountability/report-cards</a:t>
            </a:r>
            <a:endParaRPr lang="en-US" dirty="0"/>
          </a:p>
        </p:txBody>
      </p:sp>
      <p:pic>
        <p:nvPicPr>
          <p:cNvPr id="11266" name="Picture 2" descr="Reagan College Preparatory High. Photo from school's Facebook page.">
            <a:extLst>
              <a:ext uri="{FF2B5EF4-FFF2-40B4-BE49-F238E27FC236}">
                <a16:creationId xmlns:a16="http://schemas.microsoft.com/office/drawing/2014/main" id="{97C3ED0E-016B-604D-A54C-5C6B44C2D22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60000" y="1690688"/>
            <a:ext cx="5832000"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5262E0B-7C8B-9842-8D22-8A30C6344C6B}"/>
              </a:ext>
            </a:extLst>
          </p:cNvPr>
          <p:cNvSpPr txBox="1"/>
          <p:nvPr/>
        </p:nvSpPr>
        <p:spPr>
          <a:xfrm>
            <a:off x="7781295" y="6176963"/>
            <a:ext cx="3293659" cy="369332"/>
          </a:xfrm>
          <a:prstGeom prst="rect">
            <a:avLst/>
          </a:prstGeom>
          <a:noFill/>
        </p:spPr>
        <p:txBody>
          <a:bodyPr wrap="none" rtlCol="0">
            <a:spAutoFit/>
          </a:bodyPr>
          <a:lstStyle/>
          <a:p>
            <a:r>
              <a:rPr lang="en-US" dirty="0"/>
              <a:t>Courtesy of RWR College Prep HS</a:t>
            </a:r>
          </a:p>
        </p:txBody>
      </p:sp>
      <p:sp>
        <p:nvSpPr>
          <p:cNvPr id="4" name="Slide Number Placeholder 3">
            <a:extLst>
              <a:ext uri="{FF2B5EF4-FFF2-40B4-BE49-F238E27FC236}">
                <a16:creationId xmlns:a16="http://schemas.microsoft.com/office/drawing/2014/main" id="{53464406-A874-5195-EA2F-3ADF214F8414}"/>
              </a:ext>
            </a:extLst>
          </p:cNvPr>
          <p:cNvSpPr>
            <a:spLocks noGrp="1"/>
          </p:cNvSpPr>
          <p:nvPr>
            <p:ph type="sldNum" sz="quarter" idx="12"/>
          </p:nvPr>
        </p:nvSpPr>
        <p:spPr/>
        <p:txBody>
          <a:bodyPr/>
          <a:lstStyle/>
          <a:p>
            <a:fld id="{E75FE122-86C0-4F4A-AC10-A1F94BF194E3}" type="slidenum">
              <a:rPr lang="en-US" smtClean="0"/>
              <a:t>18</a:t>
            </a:fld>
            <a:endParaRPr lang="en-US"/>
          </a:p>
        </p:txBody>
      </p:sp>
    </p:spTree>
    <p:extLst>
      <p:ext uri="{BB962C8B-B14F-4D97-AF65-F5344CB8AC3E}">
        <p14:creationId xmlns:p14="http://schemas.microsoft.com/office/powerpoint/2010/main" val="893321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58CBB-03BC-EF42-B515-7ACFA4B55155}"/>
              </a:ext>
            </a:extLst>
          </p:cNvPr>
          <p:cNvSpPr>
            <a:spLocks noGrp="1"/>
          </p:cNvSpPr>
          <p:nvPr>
            <p:ph type="title"/>
          </p:nvPr>
        </p:nvSpPr>
        <p:spPr/>
        <p:txBody>
          <a:bodyPr/>
          <a:lstStyle/>
          <a:p>
            <a:r>
              <a:rPr lang="en-US" dirty="0"/>
              <a:t>Local Economic Data</a:t>
            </a:r>
          </a:p>
        </p:txBody>
      </p:sp>
      <p:sp>
        <p:nvSpPr>
          <p:cNvPr id="5" name="Content Placeholder 4">
            <a:extLst>
              <a:ext uri="{FF2B5EF4-FFF2-40B4-BE49-F238E27FC236}">
                <a16:creationId xmlns:a16="http://schemas.microsoft.com/office/drawing/2014/main" id="{5B1BA7A2-735E-0A40-90D8-1C0C61B54CF2}"/>
              </a:ext>
            </a:extLst>
          </p:cNvPr>
          <p:cNvSpPr>
            <a:spLocks noGrp="1"/>
          </p:cNvSpPr>
          <p:nvPr>
            <p:ph sz="half" idx="1"/>
          </p:nvPr>
        </p:nvSpPr>
        <p:spPr/>
        <p:txBody>
          <a:bodyPr>
            <a:normAutofit lnSpcReduction="10000"/>
          </a:bodyPr>
          <a:lstStyle/>
          <a:p>
            <a:r>
              <a:rPr lang="en-US" dirty="0"/>
              <a:t>Home ownership vs renting rates</a:t>
            </a:r>
          </a:p>
          <a:p>
            <a:r>
              <a:rPr lang="en-US" dirty="0"/>
              <a:t>Unemployment rates</a:t>
            </a:r>
          </a:p>
          <a:p>
            <a:r>
              <a:rPr lang="en-US" dirty="0"/>
              <a:t>Cost of living</a:t>
            </a:r>
          </a:p>
          <a:p>
            <a:r>
              <a:rPr lang="en-US" dirty="0"/>
              <a:t>Number of small vs large businesses</a:t>
            </a:r>
          </a:p>
          <a:p>
            <a:r>
              <a:rPr lang="en-US" dirty="0"/>
              <a:t>Business types</a:t>
            </a:r>
          </a:p>
          <a:p>
            <a:r>
              <a:rPr lang="en-US" dirty="0"/>
              <a:t>Ratio of commercial to residential zones</a:t>
            </a:r>
          </a:p>
          <a:p>
            <a:r>
              <a:rPr lang="en-US" dirty="0"/>
              <a:t>Tax rates (property, sales, income)</a:t>
            </a:r>
          </a:p>
          <a:p>
            <a:endParaRPr lang="en-US" dirty="0"/>
          </a:p>
          <a:p>
            <a:endParaRPr lang="en-US" dirty="0"/>
          </a:p>
          <a:p>
            <a:endParaRPr lang="en-US" dirty="0"/>
          </a:p>
          <a:p>
            <a:endParaRPr lang="en-US" dirty="0"/>
          </a:p>
        </p:txBody>
      </p:sp>
      <p:pic>
        <p:nvPicPr>
          <p:cNvPr id="12290" name="Picture 2">
            <a:extLst>
              <a:ext uri="{FF2B5EF4-FFF2-40B4-BE49-F238E27FC236}">
                <a16:creationId xmlns:a16="http://schemas.microsoft.com/office/drawing/2014/main" id="{6CF06307-50DD-2343-B350-4C1D0640679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019800" y="1825625"/>
            <a:ext cx="609419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8EE4348-453A-3042-BA26-331B279873E8}"/>
              </a:ext>
            </a:extLst>
          </p:cNvPr>
          <p:cNvSpPr txBox="1"/>
          <p:nvPr/>
        </p:nvSpPr>
        <p:spPr>
          <a:xfrm>
            <a:off x="5337844" y="6268800"/>
            <a:ext cx="6776150" cy="369332"/>
          </a:xfrm>
          <a:prstGeom prst="rect">
            <a:avLst/>
          </a:prstGeom>
          <a:noFill/>
        </p:spPr>
        <p:txBody>
          <a:bodyPr wrap="none" rtlCol="0">
            <a:spAutoFit/>
          </a:bodyPr>
          <a:lstStyle/>
          <a:p>
            <a:r>
              <a:rPr lang="en-US" dirty="0"/>
              <a:t>https://</a:t>
            </a:r>
            <a:r>
              <a:rPr lang="en-US" dirty="0" err="1"/>
              <a:t>insights.som.yale.edu</a:t>
            </a:r>
            <a:r>
              <a:rPr lang="en-US" dirty="0"/>
              <a:t>/insights/what-do-small-businesses-need</a:t>
            </a:r>
          </a:p>
        </p:txBody>
      </p:sp>
      <p:sp>
        <p:nvSpPr>
          <p:cNvPr id="3" name="Slide Number Placeholder 2">
            <a:extLst>
              <a:ext uri="{FF2B5EF4-FFF2-40B4-BE49-F238E27FC236}">
                <a16:creationId xmlns:a16="http://schemas.microsoft.com/office/drawing/2014/main" id="{DC9F3E91-BC9F-B7BD-BA3D-E818CA849C72}"/>
              </a:ext>
            </a:extLst>
          </p:cNvPr>
          <p:cNvSpPr>
            <a:spLocks noGrp="1"/>
          </p:cNvSpPr>
          <p:nvPr>
            <p:ph type="sldNum" sz="quarter" idx="12"/>
          </p:nvPr>
        </p:nvSpPr>
        <p:spPr/>
        <p:txBody>
          <a:bodyPr/>
          <a:lstStyle/>
          <a:p>
            <a:fld id="{E75FE122-86C0-4F4A-AC10-A1F94BF194E3}" type="slidenum">
              <a:rPr lang="en-US" smtClean="0"/>
              <a:t>19</a:t>
            </a:fld>
            <a:endParaRPr lang="en-US"/>
          </a:p>
        </p:txBody>
      </p:sp>
    </p:spTree>
    <p:extLst>
      <p:ext uri="{BB962C8B-B14F-4D97-AF65-F5344CB8AC3E}">
        <p14:creationId xmlns:p14="http://schemas.microsoft.com/office/powerpoint/2010/main" val="1751497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845D36-450D-3B42-B279-2E4128E1C438}"/>
              </a:ext>
            </a:extLst>
          </p:cNvPr>
          <p:cNvPicPr>
            <a:picLocks noChangeAspect="1"/>
          </p:cNvPicPr>
          <p:nvPr/>
        </p:nvPicPr>
        <p:blipFill>
          <a:blip r:embed="rId2"/>
          <a:stretch>
            <a:fillRect/>
          </a:stretch>
        </p:blipFill>
        <p:spPr>
          <a:xfrm>
            <a:off x="906162" y="228600"/>
            <a:ext cx="10379675" cy="6400800"/>
          </a:xfrm>
          <a:prstGeom prst="rect">
            <a:avLst/>
          </a:prstGeom>
        </p:spPr>
      </p:pic>
      <p:sp>
        <p:nvSpPr>
          <p:cNvPr id="2" name="Slide Number Placeholder 1">
            <a:extLst>
              <a:ext uri="{FF2B5EF4-FFF2-40B4-BE49-F238E27FC236}">
                <a16:creationId xmlns:a16="http://schemas.microsoft.com/office/drawing/2014/main" id="{59494F84-D187-DD5E-AFB4-CA866A2D6C6F}"/>
              </a:ext>
            </a:extLst>
          </p:cNvPr>
          <p:cNvSpPr>
            <a:spLocks noGrp="1"/>
          </p:cNvSpPr>
          <p:nvPr>
            <p:ph type="sldNum" sz="quarter" idx="12"/>
          </p:nvPr>
        </p:nvSpPr>
        <p:spPr/>
        <p:txBody>
          <a:bodyPr/>
          <a:lstStyle/>
          <a:p>
            <a:fld id="{E75FE122-86C0-4F4A-AC10-A1F94BF194E3}" type="slidenum">
              <a:rPr lang="en-US" smtClean="0"/>
              <a:t>2</a:t>
            </a:fld>
            <a:endParaRPr lang="en-US"/>
          </a:p>
        </p:txBody>
      </p:sp>
    </p:spTree>
    <p:extLst>
      <p:ext uri="{BB962C8B-B14F-4D97-AF65-F5344CB8AC3E}">
        <p14:creationId xmlns:p14="http://schemas.microsoft.com/office/powerpoint/2010/main" val="126077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1BE4D-FB63-4B49-9F33-8574094EBF44}"/>
              </a:ext>
            </a:extLst>
          </p:cNvPr>
          <p:cNvSpPr>
            <a:spLocks noGrp="1"/>
          </p:cNvSpPr>
          <p:nvPr>
            <p:ph type="title"/>
          </p:nvPr>
        </p:nvSpPr>
        <p:spPr/>
        <p:txBody>
          <a:bodyPr/>
          <a:lstStyle/>
          <a:p>
            <a:r>
              <a:rPr lang="en-US" dirty="0"/>
              <a:t>Tax Data</a:t>
            </a:r>
          </a:p>
        </p:txBody>
      </p:sp>
      <p:sp>
        <p:nvSpPr>
          <p:cNvPr id="3" name="Content Placeholder 2">
            <a:extLst>
              <a:ext uri="{FF2B5EF4-FFF2-40B4-BE49-F238E27FC236}">
                <a16:creationId xmlns:a16="http://schemas.microsoft.com/office/drawing/2014/main" id="{A3D8FC5F-E6AB-2F40-81D5-D4D703A99094}"/>
              </a:ext>
            </a:extLst>
          </p:cNvPr>
          <p:cNvSpPr>
            <a:spLocks noGrp="1"/>
          </p:cNvSpPr>
          <p:nvPr>
            <p:ph sz="half" idx="1"/>
          </p:nvPr>
        </p:nvSpPr>
        <p:spPr/>
        <p:txBody>
          <a:bodyPr/>
          <a:lstStyle/>
          <a:p>
            <a:pPr marL="0" indent="0">
              <a:buNone/>
            </a:pPr>
            <a:r>
              <a:rPr lang="en-US" dirty="0"/>
              <a:t>U.S. Census Survey of State and Local Government Finances</a:t>
            </a:r>
            <a:br>
              <a:rPr lang="en-US" dirty="0"/>
            </a:br>
            <a:br>
              <a:rPr lang="en-US" dirty="0"/>
            </a:br>
            <a:r>
              <a:rPr lang="en-US" dirty="0">
                <a:hlinkClick r:id="rId2"/>
              </a:rPr>
              <a:t>https://www.census.gov/programs-surveys/gov-finances.html</a:t>
            </a:r>
            <a:br>
              <a:rPr lang="en-US" dirty="0"/>
            </a:br>
            <a:endParaRPr lang="en-US" dirty="0"/>
          </a:p>
          <a:p>
            <a:endParaRPr lang="en-US" dirty="0"/>
          </a:p>
        </p:txBody>
      </p:sp>
      <p:pic>
        <p:nvPicPr>
          <p:cNvPr id="8194" name="Picture 2" descr="Taxes Word on Wood Block on Top of Coins Stack">
            <a:extLst>
              <a:ext uri="{FF2B5EF4-FFF2-40B4-BE49-F238E27FC236}">
                <a16:creationId xmlns:a16="http://schemas.microsoft.com/office/drawing/2014/main" id="{4CBA77DA-4B9C-494D-91E6-696E1C5428D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74094"/>
            <a:ext cx="5181600" cy="3454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75B6A79-2D96-0246-9D0E-5BBFF34E83FE}"/>
              </a:ext>
            </a:extLst>
          </p:cNvPr>
          <p:cNvSpPr txBox="1"/>
          <p:nvPr/>
        </p:nvSpPr>
        <p:spPr>
          <a:xfrm>
            <a:off x="8279295" y="6308209"/>
            <a:ext cx="1495538" cy="369332"/>
          </a:xfrm>
          <a:prstGeom prst="rect">
            <a:avLst/>
          </a:prstGeom>
          <a:noFill/>
        </p:spPr>
        <p:txBody>
          <a:bodyPr wrap="none" rtlCol="0">
            <a:spAutoFit/>
          </a:bodyPr>
          <a:lstStyle/>
          <a:p>
            <a:r>
              <a:rPr lang="en-US" dirty="0"/>
              <a:t>GETTY images</a:t>
            </a:r>
          </a:p>
        </p:txBody>
      </p:sp>
      <p:sp>
        <p:nvSpPr>
          <p:cNvPr id="4" name="Slide Number Placeholder 3">
            <a:extLst>
              <a:ext uri="{FF2B5EF4-FFF2-40B4-BE49-F238E27FC236}">
                <a16:creationId xmlns:a16="http://schemas.microsoft.com/office/drawing/2014/main" id="{1F2B76B3-CFCB-8B0F-92AC-57DA367130AD}"/>
              </a:ext>
            </a:extLst>
          </p:cNvPr>
          <p:cNvSpPr>
            <a:spLocks noGrp="1"/>
          </p:cNvSpPr>
          <p:nvPr>
            <p:ph type="sldNum" sz="quarter" idx="12"/>
          </p:nvPr>
        </p:nvSpPr>
        <p:spPr/>
        <p:txBody>
          <a:bodyPr/>
          <a:lstStyle/>
          <a:p>
            <a:fld id="{E75FE122-86C0-4F4A-AC10-A1F94BF194E3}" type="slidenum">
              <a:rPr lang="en-US" smtClean="0"/>
              <a:t>20</a:t>
            </a:fld>
            <a:endParaRPr lang="en-US"/>
          </a:p>
        </p:txBody>
      </p:sp>
    </p:spTree>
    <p:extLst>
      <p:ext uri="{BB962C8B-B14F-4D97-AF65-F5344CB8AC3E}">
        <p14:creationId xmlns:p14="http://schemas.microsoft.com/office/powerpoint/2010/main" val="9940586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9FC7D-3282-4446-A63A-A92A439D4C45}"/>
              </a:ext>
            </a:extLst>
          </p:cNvPr>
          <p:cNvSpPr>
            <a:spLocks noGrp="1"/>
          </p:cNvSpPr>
          <p:nvPr>
            <p:ph type="title"/>
          </p:nvPr>
        </p:nvSpPr>
        <p:spPr/>
        <p:txBody>
          <a:bodyPr/>
          <a:lstStyle/>
          <a:p>
            <a:r>
              <a:rPr lang="en-US" dirty="0"/>
              <a:t>Weather / Climate Data</a:t>
            </a:r>
          </a:p>
        </p:txBody>
      </p:sp>
      <p:sp>
        <p:nvSpPr>
          <p:cNvPr id="4" name="Content Placeholder 3">
            <a:extLst>
              <a:ext uri="{FF2B5EF4-FFF2-40B4-BE49-F238E27FC236}">
                <a16:creationId xmlns:a16="http://schemas.microsoft.com/office/drawing/2014/main" id="{AEC4AF73-0178-FF46-99F8-AFBFA52224CD}"/>
              </a:ext>
            </a:extLst>
          </p:cNvPr>
          <p:cNvSpPr>
            <a:spLocks noGrp="1"/>
          </p:cNvSpPr>
          <p:nvPr>
            <p:ph sz="half" idx="1"/>
          </p:nvPr>
        </p:nvSpPr>
        <p:spPr/>
        <p:txBody>
          <a:bodyPr>
            <a:normAutofit/>
          </a:bodyPr>
          <a:lstStyle/>
          <a:p>
            <a:pPr marL="0" indent="0" algn="ctr">
              <a:buNone/>
            </a:pPr>
            <a:r>
              <a:rPr lang="en-US" sz="3600" dirty="0"/>
              <a:t>"</a:t>
            </a:r>
            <a:r>
              <a:rPr lang="en-US" sz="3600" b="1" dirty="0"/>
              <a:t>Weather</a:t>
            </a:r>
            <a:r>
              <a:rPr lang="en-US" sz="3600" dirty="0"/>
              <a:t> refers to short term atmospheric conditions while </a:t>
            </a:r>
            <a:r>
              <a:rPr lang="en-US" sz="3600" b="1" dirty="0"/>
              <a:t>climate</a:t>
            </a:r>
            <a:r>
              <a:rPr lang="en-US" sz="3600" dirty="0"/>
              <a:t> is the weather of a specific region averaged over a long period of time."</a:t>
            </a:r>
          </a:p>
          <a:p>
            <a:pPr marL="0" indent="0" algn="ctr">
              <a:buNone/>
            </a:pPr>
            <a:r>
              <a:rPr lang="en-US" sz="3600" dirty="0">
                <a:hlinkClick r:id="rId2"/>
              </a:rPr>
              <a:t>USGS</a:t>
            </a:r>
            <a:endParaRPr lang="en-US" sz="3600" dirty="0"/>
          </a:p>
        </p:txBody>
      </p:sp>
      <p:pic>
        <p:nvPicPr>
          <p:cNvPr id="3074" name="Picture 2" descr="time-series graph for multiple years">
            <a:extLst>
              <a:ext uri="{FF2B5EF4-FFF2-40B4-BE49-F238E27FC236}">
                <a16:creationId xmlns:a16="http://schemas.microsoft.com/office/drawing/2014/main" id="{AD621581-8625-2C4E-B4E7-D091B602321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28136" y="1825625"/>
            <a:ext cx="4669728"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421A88-2C59-B442-9742-3C94CA8B5C2E}"/>
              </a:ext>
            </a:extLst>
          </p:cNvPr>
          <p:cNvSpPr txBox="1"/>
          <p:nvPr/>
        </p:nvSpPr>
        <p:spPr>
          <a:xfrm>
            <a:off x="6513475" y="6311900"/>
            <a:ext cx="5595699" cy="369332"/>
          </a:xfrm>
          <a:prstGeom prst="rect">
            <a:avLst/>
          </a:prstGeom>
          <a:noFill/>
        </p:spPr>
        <p:txBody>
          <a:bodyPr wrap="none" rtlCol="0">
            <a:spAutoFit/>
          </a:bodyPr>
          <a:lstStyle/>
          <a:p>
            <a:r>
              <a:rPr lang="en-US" dirty="0">
                <a:hlinkClick r:id="rId4"/>
              </a:rPr>
              <a:t>https://</a:t>
            </a:r>
            <a:r>
              <a:rPr lang="en-US" dirty="0" err="1">
                <a:hlinkClick r:id="rId4"/>
              </a:rPr>
              <a:t>tn.water.usgs.gov</a:t>
            </a:r>
            <a:r>
              <a:rPr lang="en-US" dirty="0">
                <a:hlinkClick r:id="rId4"/>
              </a:rPr>
              <a:t>/</a:t>
            </a:r>
            <a:r>
              <a:rPr lang="en-US" dirty="0" err="1">
                <a:hlinkClick r:id="rId4"/>
              </a:rPr>
              <a:t>grapher</a:t>
            </a:r>
            <a:r>
              <a:rPr lang="en-US" dirty="0">
                <a:hlinkClick r:id="rId4"/>
              </a:rPr>
              <a:t>/tutorial/</a:t>
            </a:r>
            <a:r>
              <a:rPr lang="en-US" dirty="0" err="1">
                <a:hlinkClick r:id="rId4"/>
              </a:rPr>
              <a:t>examples.html</a:t>
            </a:r>
            <a:endParaRPr lang="en-US" dirty="0"/>
          </a:p>
        </p:txBody>
      </p:sp>
      <p:sp>
        <p:nvSpPr>
          <p:cNvPr id="5" name="Slide Number Placeholder 4">
            <a:extLst>
              <a:ext uri="{FF2B5EF4-FFF2-40B4-BE49-F238E27FC236}">
                <a16:creationId xmlns:a16="http://schemas.microsoft.com/office/drawing/2014/main" id="{B60BD089-F71C-47BF-98D6-50ED769C16D9}"/>
              </a:ext>
            </a:extLst>
          </p:cNvPr>
          <p:cNvSpPr>
            <a:spLocks noGrp="1"/>
          </p:cNvSpPr>
          <p:nvPr>
            <p:ph type="sldNum" sz="quarter" idx="12"/>
          </p:nvPr>
        </p:nvSpPr>
        <p:spPr/>
        <p:txBody>
          <a:bodyPr/>
          <a:lstStyle/>
          <a:p>
            <a:fld id="{E75FE122-86C0-4F4A-AC10-A1F94BF194E3}" type="slidenum">
              <a:rPr lang="en-US" smtClean="0"/>
              <a:t>21</a:t>
            </a:fld>
            <a:endParaRPr lang="en-US"/>
          </a:p>
        </p:txBody>
      </p:sp>
    </p:spTree>
    <p:extLst>
      <p:ext uri="{BB962C8B-B14F-4D97-AF65-F5344CB8AC3E}">
        <p14:creationId xmlns:p14="http://schemas.microsoft.com/office/powerpoint/2010/main" val="3898325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A1E735-CD64-BF48-9590-8966FC7B9260}"/>
              </a:ext>
            </a:extLst>
          </p:cNvPr>
          <p:cNvSpPr>
            <a:spLocks noGrp="1"/>
          </p:cNvSpPr>
          <p:nvPr>
            <p:ph type="title"/>
          </p:nvPr>
        </p:nvSpPr>
        <p:spPr/>
        <p:txBody>
          <a:bodyPr/>
          <a:lstStyle/>
          <a:p>
            <a:r>
              <a:rPr lang="en-US" dirty="0"/>
              <a:t>Why do we care?</a:t>
            </a:r>
          </a:p>
        </p:txBody>
      </p:sp>
      <p:sp>
        <p:nvSpPr>
          <p:cNvPr id="5" name="Content Placeholder 4">
            <a:extLst>
              <a:ext uri="{FF2B5EF4-FFF2-40B4-BE49-F238E27FC236}">
                <a16:creationId xmlns:a16="http://schemas.microsoft.com/office/drawing/2014/main" id="{387CE8FD-3815-674A-B251-90C8DE5A5A1F}"/>
              </a:ext>
            </a:extLst>
          </p:cNvPr>
          <p:cNvSpPr>
            <a:spLocks noGrp="1"/>
          </p:cNvSpPr>
          <p:nvPr>
            <p:ph sz="half" idx="1"/>
          </p:nvPr>
        </p:nvSpPr>
        <p:spPr/>
        <p:txBody>
          <a:bodyPr/>
          <a:lstStyle/>
          <a:p>
            <a:pPr marL="0" indent="0">
              <a:buNone/>
            </a:pPr>
            <a:r>
              <a:rPr lang="en-US" dirty="0"/>
              <a:t>Behavior changes related to weather conditions:</a:t>
            </a:r>
          </a:p>
          <a:p>
            <a:r>
              <a:rPr lang="en-US" dirty="0"/>
              <a:t>Buying gloves vs swimsuits</a:t>
            </a:r>
          </a:p>
          <a:p>
            <a:r>
              <a:rPr lang="en-US" dirty="0"/>
              <a:t>Going out to a restaurant, cooking at home, or ordering food delivery</a:t>
            </a:r>
          </a:p>
          <a:p>
            <a:r>
              <a:rPr lang="en-US" dirty="0"/>
              <a:t>Use of heating or A/C (energy consumption)</a:t>
            </a:r>
          </a:p>
        </p:txBody>
      </p:sp>
      <p:pic>
        <p:nvPicPr>
          <p:cNvPr id="4098" name="Picture 2">
            <a:extLst>
              <a:ext uri="{FF2B5EF4-FFF2-40B4-BE49-F238E27FC236}">
                <a16:creationId xmlns:a16="http://schemas.microsoft.com/office/drawing/2014/main" id="{052CFEAB-9A61-EF4E-A597-A77BB5042EC0}"/>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22302"/>
          <a:stretch/>
        </p:blipFill>
        <p:spPr bwMode="auto">
          <a:xfrm>
            <a:off x="6913012" y="1690687"/>
            <a:ext cx="4457699" cy="4618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5234E23-C962-2A46-BDE4-C0A8C7A64535}"/>
              </a:ext>
            </a:extLst>
          </p:cNvPr>
          <p:cNvSpPr txBox="1"/>
          <p:nvPr/>
        </p:nvSpPr>
        <p:spPr>
          <a:xfrm>
            <a:off x="2440134" y="6538912"/>
            <a:ext cx="7159332" cy="307777"/>
          </a:xfrm>
          <a:prstGeom prst="rect">
            <a:avLst/>
          </a:prstGeom>
          <a:noFill/>
        </p:spPr>
        <p:txBody>
          <a:bodyPr wrap="none" rtlCol="0">
            <a:spAutoFit/>
          </a:bodyPr>
          <a:lstStyle/>
          <a:p>
            <a:r>
              <a:rPr lang="en-US" sz="1400" dirty="0">
                <a:hlinkClick r:id="rId3"/>
              </a:rPr>
              <a:t>https://www.newscenter1.tv/motorist-advisory-drivers-warned-to-slow-down-on-snowy-roads/</a:t>
            </a:r>
            <a:endParaRPr lang="en-US" sz="1400" dirty="0"/>
          </a:p>
        </p:txBody>
      </p:sp>
      <p:sp>
        <p:nvSpPr>
          <p:cNvPr id="2" name="Slide Number Placeholder 1">
            <a:extLst>
              <a:ext uri="{FF2B5EF4-FFF2-40B4-BE49-F238E27FC236}">
                <a16:creationId xmlns:a16="http://schemas.microsoft.com/office/drawing/2014/main" id="{B8A5AB45-2BEF-B85C-C462-6D097161C1D8}"/>
              </a:ext>
            </a:extLst>
          </p:cNvPr>
          <p:cNvSpPr>
            <a:spLocks noGrp="1"/>
          </p:cNvSpPr>
          <p:nvPr>
            <p:ph type="sldNum" sz="quarter" idx="12"/>
          </p:nvPr>
        </p:nvSpPr>
        <p:spPr/>
        <p:txBody>
          <a:bodyPr/>
          <a:lstStyle/>
          <a:p>
            <a:fld id="{E75FE122-86C0-4F4A-AC10-A1F94BF194E3}" type="slidenum">
              <a:rPr lang="en-US" smtClean="0"/>
              <a:t>22</a:t>
            </a:fld>
            <a:endParaRPr lang="en-US"/>
          </a:p>
        </p:txBody>
      </p:sp>
    </p:spTree>
    <p:extLst>
      <p:ext uri="{BB962C8B-B14F-4D97-AF65-F5344CB8AC3E}">
        <p14:creationId xmlns:p14="http://schemas.microsoft.com/office/powerpoint/2010/main" val="34224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FBE6-07C5-E543-BA24-5F55A3D1E247}"/>
              </a:ext>
            </a:extLst>
          </p:cNvPr>
          <p:cNvSpPr>
            <a:spLocks noGrp="1"/>
          </p:cNvSpPr>
          <p:nvPr>
            <p:ph type="title"/>
          </p:nvPr>
        </p:nvSpPr>
        <p:spPr/>
        <p:txBody>
          <a:bodyPr/>
          <a:lstStyle/>
          <a:p>
            <a:r>
              <a:rPr lang="en-US" dirty="0"/>
              <a:t>Mobility as a Service</a:t>
            </a:r>
          </a:p>
        </p:txBody>
      </p:sp>
      <p:sp>
        <p:nvSpPr>
          <p:cNvPr id="3" name="Content Placeholder 2">
            <a:extLst>
              <a:ext uri="{FF2B5EF4-FFF2-40B4-BE49-F238E27FC236}">
                <a16:creationId xmlns:a16="http://schemas.microsoft.com/office/drawing/2014/main" id="{26D66383-055B-C942-A1EA-B741ABCFD3F3}"/>
              </a:ext>
            </a:extLst>
          </p:cNvPr>
          <p:cNvSpPr>
            <a:spLocks noGrp="1"/>
          </p:cNvSpPr>
          <p:nvPr>
            <p:ph sz="half" idx="1"/>
          </p:nvPr>
        </p:nvSpPr>
        <p:spPr/>
        <p:txBody>
          <a:bodyPr>
            <a:normAutofit lnSpcReduction="10000"/>
          </a:bodyPr>
          <a:lstStyle/>
          <a:p>
            <a:r>
              <a:rPr lang="en-US" dirty="0"/>
              <a:t>Uber, Lyft, </a:t>
            </a:r>
            <a:r>
              <a:rPr lang="en-US" dirty="0" err="1"/>
              <a:t>Doordash</a:t>
            </a:r>
            <a:r>
              <a:rPr lang="en-US" dirty="0"/>
              <a:t>, etc. are business and technology platforms offer mobility as a service</a:t>
            </a:r>
          </a:p>
          <a:p>
            <a:r>
              <a:rPr lang="en-US" dirty="0"/>
              <a:t>They facilitate a market which connects drivers to customers</a:t>
            </a:r>
          </a:p>
          <a:p>
            <a:r>
              <a:rPr lang="en-US" dirty="0"/>
              <a:t>Need to set rates high enough so that drivers are motivated to work </a:t>
            </a:r>
          </a:p>
          <a:p>
            <a:r>
              <a:rPr lang="en-US" dirty="0"/>
              <a:t>And low enough to attract and maintain customers</a:t>
            </a:r>
          </a:p>
        </p:txBody>
      </p:sp>
      <p:pic>
        <p:nvPicPr>
          <p:cNvPr id="5122" name="Picture 2" descr="Driver and passengers">
            <a:extLst>
              <a:ext uri="{FF2B5EF4-FFF2-40B4-BE49-F238E27FC236}">
                <a16:creationId xmlns:a16="http://schemas.microsoft.com/office/drawing/2014/main" id="{94607462-5A23-564D-B6AA-F2838CC29DC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75501"/>
            <a:ext cx="5181600" cy="3451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212906-386C-7949-A026-DE8C741D674B}"/>
              </a:ext>
            </a:extLst>
          </p:cNvPr>
          <p:cNvSpPr txBox="1"/>
          <p:nvPr/>
        </p:nvSpPr>
        <p:spPr>
          <a:xfrm>
            <a:off x="516835" y="6492875"/>
            <a:ext cx="4251741" cy="369332"/>
          </a:xfrm>
          <a:prstGeom prst="rect">
            <a:avLst/>
          </a:prstGeom>
          <a:noFill/>
        </p:spPr>
        <p:txBody>
          <a:bodyPr wrap="none" rtlCol="0">
            <a:spAutoFit/>
          </a:bodyPr>
          <a:lstStyle/>
          <a:p>
            <a:r>
              <a:rPr lang="en-US" dirty="0"/>
              <a:t>https://</a:t>
            </a:r>
            <a:r>
              <a:rPr lang="en-US" dirty="0" err="1"/>
              <a:t>www.uber.com</a:t>
            </a:r>
            <a:r>
              <a:rPr lang="en-US" dirty="0"/>
              <a:t>/us/</a:t>
            </a:r>
            <a:r>
              <a:rPr lang="en-US" dirty="0" err="1"/>
              <a:t>en</a:t>
            </a:r>
            <a:r>
              <a:rPr lang="en-US" dirty="0"/>
              <a:t>/drive/basics/</a:t>
            </a:r>
          </a:p>
        </p:txBody>
      </p:sp>
      <p:sp>
        <p:nvSpPr>
          <p:cNvPr id="4" name="Slide Number Placeholder 3">
            <a:extLst>
              <a:ext uri="{FF2B5EF4-FFF2-40B4-BE49-F238E27FC236}">
                <a16:creationId xmlns:a16="http://schemas.microsoft.com/office/drawing/2014/main" id="{25479C51-9007-42CC-A546-10AA2A04F30B}"/>
              </a:ext>
            </a:extLst>
          </p:cNvPr>
          <p:cNvSpPr>
            <a:spLocks noGrp="1"/>
          </p:cNvSpPr>
          <p:nvPr>
            <p:ph type="sldNum" sz="quarter" idx="12"/>
          </p:nvPr>
        </p:nvSpPr>
        <p:spPr/>
        <p:txBody>
          <a:bodyPr/>
          <a:lstStyle/>
          <a:p>
            <a:fld id="{E75FE122-86C0-4F4A-AC10-A1F94BF194E3}" type="slidenum">
              <a:rPr lang="en-US" smtClean="0"/>
              <a:t>23</a:t>
            </a:fld>
            <a:endParaRPr lang="en-US"/>
          </a:p>
        </p:txBody>
      </p:sp>
    </p:spTree>
    <p:extLst>
      <p:ext uri="{BB962C8B-B14F-4D97-AF65-F5344CB8AC3E}">
        <p14:creationId xmlns:p14="http://schemas.microsoft.com/office/powerpoint/2010/main" val="1233409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FBE6-07C5-E543-BA24-5F55A3D1E247}"/>
              </a:ext>
            </a:extLst>
          </p:cNvPr>
          <p:cNvSpPr>
            <a:spLocks noGrp="1"/>
          </p:cNvSpPr>
          <p:nvPr>
            <p:ph type="title"/>
          </p:nvPr>
        </p:nvSpPr>
        <p:spPr/>
        <p:txBody>
          <a:bodyPr/>
          <a:lstStyle/>
          <a:p>
            <a:r>
              <a:rPr lang="en-US" dirty="0"/>
              <a:t>Surge Pricing</a:t>
            </a:r>
          </a:p>
        </p:txBody>
      </p:sp>
      <p:sp>
        <p:nvSpPr>
          <p:cNvPr id="3" name="Content Placeholder 2">
            <a:extLst>
              <a:ext uri="{FF2B5EF4-FFF2-40B4-BE49-F238E27FC236}">
                <a16:creationId xmlns:a16="http://schemas.microsoft.com/office/drawing/2014/main" id="{26D66383-055B-C942-A1EA-B741ABCFD3F3}"/>
              </a:ext>
            </a:extLst>
          </p:cNvPr>
          <p:cNvSpPr>
            <a:spLocks noGrp="1"/>
          </p:cNvSpPr>
          <p:nvPr>
            <p:ph sz="half" idx="1"/>
          </p:nvPr>
        </p:nvSpPr>
        <p:spPr/>
        <p:txBody>
          <a:bodyPr>
            <a:normAutofit/>
          </a:bodyPr>
          <a:lstStyle/>
          <a:p>
            <a:r>
              <a:rPr lang="en-US" dirty="0"/>
              <a:t>Uber uses "surge pricing" to encourage drivers to be available</a:t>
            </a:r>
          </a:p>
          <a:p>
            <a:r>
              <a:rPr lang="en-US" dirty="0"/>
              <a:t>When there are not enough drivers to meet demand</a:t>
            </a:r>
          </a:p>
          <a:p>
            <a:pPr lvl="1"/>
            <a:r>
              <a:rPr lang="en-US" dirty="0"/>
              <a:t>prices are increased</a:t>
            </a:r>
          </a:p>
          <a:p>
            <a:pPr lvl="1"/>
            <a:r>
              <a:rPr lang="en-US" dirty="0"/>
              <a:t>drivers earns more</a:t>
            </a:r>
          </a:p>
          <a:p>
            <a:endParaRPr lang="en-US" dirty="0"/>
          </a:p>
        </p:txBody>
      </p:sp>
      <p:pic>
        <p:nvPicPr>
          <p:cNvPr id="5122" name="Picture 2" descr="Driver and passengers">
            <a:extLst>
              <a:ext uri="{FF2B5EF4-FFF2-40B4-BE49-F238E27FC236}">
                <a16:creationId xmlns:a16="http://schemas.microsoft.com/office/drawing/2014/main" id="{94607462-5A23-564D-B6AA-F2838CC29DC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75501"/>
            <a:ext cx="5181600" cy="3451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212906-386C-7949-A026-DE8C741D674B}"/>
              </a:ext>
            </a:extLst>
          </p:cNvPr>
          <p:cNvSpPr txBox="1"/>
          <p:nvPr/>
        </p:nvSpPr>
        <p:spPr>
          <a:xfrm>
            <a:off x="516835" y="6492875"/>
            <a:ext cx="4251741" cy="369332"/>
          </a:xfrm>
          <a:prstGeom prst="rect">
            <a:avLst/>
          </a:prstGeom>
          <a:noFill/>
        </p:spPr>
        <p:txBody>
          <a:bodyPr wrap="none" rtlCol="0">
            <a:spAutoFit/>
          </a:bodyPr>
          <a:lstStyle/>
          <a:p>
            <a:r>
              <a:rPr lang="en-US" dirty="0"/>
              <a:t>https://</a:t>
            </a:r>
            <a:r>
              <a:rPr lang="en-US" dirty="0" err="1"/>
              <a:t>www.uber.com</a:t>
            </a:r>
            <a:r>
              <a:rPr lang="en-US" dirty="0"/>
              <a:t>/us/</a:t>
            </a:r>
            <a:r>
              <a:rPr lang="en-US" dirty="0" err="1"/>
              <a:t>en</a:t>
            </a:r>
            <a:r>
              <a:rPr lang="en-US" dirty="0"/>
              <a:t>/drive/basics/</a:t>
            </a:r>
          </a:p>
        </p:txBody>
      </p:sp>
      <p:sp>
        <p:nvSpPr>
          <p:cNvPr id="4" name="Slide Number Placeholder 3">
            <a:extLst>
              <a:ext uri="{FF2B5EF4-FFF2-40B4-BE49-F238E27FC236}">
                <a16:creationId xmlns:a16="http://schemas.microsoft.com/office/drawing/2014/main" id="{7258942C-C4AE-0E19-BC62-290F48F576CD}"/>
              </a:ext>
            </a:extLst>
          </p:cNvPr>
          <p:cNvSpPr>
            <a:spLocks noGrp="1"/>
          </p:cNvSpPr>
          <p:nvPr>
            <p:ph type="sldNum" sz="quarter" idx="12"/>
          </p:nvPr>
        </p:nvSpPr>
        <p:spPr/>
        <p:txBody>
          <a:bodyPr/>
          <a:lstStyle/>
          <a:p>
            <a:fld id="{E75FE122-86C0-4F4A-AC10-A1F94BF194E3}" type="slidenum">
              <a:rPr lang="en-US" smtClean="0"/>
              <a:t>24</a:t>
            </a:fld>
            <a:endParaRPr lang="en-US"/>
          </a:p>
        </p:txBody>
      </p:sp>
    </p:spTree>
    <p:extLst>
      <p:ext uri="{BB962C8B-B14F-4D97-AF65-F5344CB8AC3E}">
        <p14:creationId xmlns:p14="http://schemas.microsoft.com/office/powerpoint/2010/main" val="2887614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FBE6-07C5-E543-BA24-5F55A3D1E247}"/>
              </a:ext>
            </a:extLst>
          </p:cNvPr>
          <p:cNvSpPr>
            <a:spLocks noGrp="1"/>
          </p:cNvSpPr>
          <p:nvPr>
            <p:ph type="title"/>
          </p:nvPr>
        </p:nvSpPr>
        <p:spPr/>
        <p:txBody>
          <a:bodyPr/>
          <a:lstStyle/>
          <a:p>
            <a:r>
              <a:rPr lang="en-US" dirty="0"/>
              <a:t>Ways to Predict When to Raise Prices</a:t>
            </a:r>
          </a:p>
        </p:txBody>
      </p:sp>
      <p:sp>
        <p:nvSpPr>
          <p:cNvPr id="3" name="Content Placeholder 2">
            <a:extLst>
              <a:ext uri="{FF2B5EF4-FFF2-40B4-BE49-F238E27FC236}">
                <a16:creationId xmlns:a16="http://schemas.microsoft.com/office/drawing/2014/main" id="{26D66383-055B-C942-A1EA-B741ABCFD3F3}"/>
              </a:ext>
            </a:extLst>
          </p:cNvPr>
          <p:cNvSpPr>
            <a:spLocks noGrp="1"/>
          </p:cNvSpPr>
          <p:nvPr>
            <p:ph sz="half" idx="1"/>
          </p:nvPr>
        </p:nvSpPr>
        <p:spPr/>
        <p:txBody>
          <a:bodyPr>
            <a:normAutofit/>
          </a:bodyPr>
          <a:lstStyle/>
          <a:p>
            <a:r>
              <a:rPr lang="en-US" dirty="0"/>
              <a:t>Based on current supply (customers) and demand (drivers). Signals will be highly variable and noisy.  Slow response time.</a:t>
            </a:r>
          </a:p>
          <a:p>
            <a:r>
              <a:rPr lang="en-US" dirty="0"/>
              <a:t>Find patterns (weather, time of day, location, etc.) so that you can adjust prices early enough to avoid shortages</a:t>
            </a:r>
          </a:p>
          <a:p>
            <a:endParaRPr lang="en-US" dirty="0"/>
          </a:p>
        </p:txBody>
      </p:sp>
      <p:pic>
        <p:nvPicPr>
          <p:cNvPr id="5122" name="Picture 2" descr="Driver and passengers">
            <a:extLst>
              <a:ext uri="{FF2B5EF4-FFF2-40B4-BE49-F238E27FC236}">
                <a16:creationId xmlns:a16="http://schemas.microsoft.com/office/drawing/2014/main" id="{94607462-5A23-564D-B6AA-F2838CC29DC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275501"/>
            <a:ext cx="5181600" cy="3451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212906-386C-7949-A026-DE8C741D674B}"/>
              </a:ext>
            </a:extLst>
          </p:cNvPr>
          <p:cNvSpPr txBox="1"/>
          <p:nvPr/>
        </p:nvSpPr>
        <p:spPr>
          <a:xfrm>
            <a:off x="516835" y="6492875"/>
            <a:ext cx="4251741" cy="369332"/>
          </a:xfrm>
          <a:prstGeom prst="rect">
            <a:avLst/>
          </a:prstGeom>
          <a:noFill/>
        </p:spPr>
        <p:txBody>
          <a:bodyPr wrap="none" rtlCol="0">
            <a:spAutoFit/>
          </a:bodyPr>
          <a:lstStyle/>
          <a:p>
            <a:r>
              <a:rPr lang="en-US" dirty="0"/>
              <a:t>https://</a:t>
            </a:r>
            <a:r>
              <a:rPr lang="en-US" dirty="0" err="1"/>
              <a:t>www.uber.com</a:t>
            </a:r>
            <a:r>
              <a:rPr lang="en-US" dirty="0"/>
              <a:t>/us/</a:t>
            </a:r>
            <a:r>
              <a:rPr lang="en-US" dirty="0" err="1"/>
              <a:t>en</a:t>
            </a:r>
            <a:r>
              <a:rPr lang="en-US" dirty="0"/>
              <a:t>/drive/basics/</a:t>
            </a:r>
          </a:p>
        </p:txBody>
      </p:sp>
      <p:sp>
        <p:nvSpPr>
          <p:cNvPr id="4" name="Slide Number Placeholder 3">
            <a:extLst>
              <a:ext uri="{FF2B5EF4-FFF2-40B4-BE49-F238E27FC236}">
                <a16:creationId xmlns:a16="http://schemas.microsoft.com/office/drawing/2014/main" id="{2D00DC59-FAA1-9288-FBB1-8ACA6CBDC9F8}"/>
              </a:ext>
            </a:extLst>
          </p:cNvPr>
          <p:cNvSpPr>
            <a:spLocks noGrp="1"/>
          </p:cNvSpPr>
          <p:nvPr>
            <p:ph type="sldNum" sz="quarter" idx="12"/>
          </p:nvPr>
        </p:nvSpPr>
        <p:spPr/>
        <p:txBody>
          <a:bodyPr/>
          <a:lstStyle/>
          <a:p>
            <a:fld id="{E75FE122-86C0-4F4A-AC10-A1F94BF194E3}" type="slidenum">
              <a:rPr lang="en-US" smtClean="0"/>
              <a:t>25</a:t>
            </a:fld>
            <a:endParaRPr lang="en-US"/>
          </a:p>
        </p:txBody>
      </p:sp>
    </p:spTree>
    <p:extLst>
      <p:ext uri="{BB962C8B-B14F-4D97-AF65-F5344CB8AC3E}">
        <p14:creationId xmlns:p14="http://schemas.microsoft.com/office/powerpoint/2010/main" val="3492710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D1A29-7A75-5D45-983C-91EB32187509}"/>
              </a:ext>
            </a:extLst>
          </p:cNvPr>
          <p:cNvSpPr>
            <a:spLocks noGrp="1"/>
          </p:cNvSpPr>
          <p:nvPr>
            <p:ph type="title"/>
          </p:nvPr>
        </p:nvSpPr>
        <p:spPr/>
        <p:txBody>
          <a:bodyPr/>
          <a:lstStyle/>
          <a:p>
            <a:r>
              <a:rPr lang="en-US" dirty="0"/>
              <a:t>Geographic and Satellite Image Data</a:t>
            </a:r>
          </a:p>
        </p:txBody>
      </p:sp>
      <p:sp>
        <p:nvSpPr>
          <p:cNvPr id="4" name="Content Placeholder 3">
            <a:extLst>
              <a:ext uri="{FF2B5EF4-FFF2-40B4-BE49-F238E27FC236}">
                <a16:creationId xmlns:a16="http://schemas.microsoft.com/office/drawing/2014/main" id="{BEB1F942-72D4-8D4C-A4CC-2A6D565202F0}"/>
              </a:ext>
            </a:extLst>
          </p:cNvPr>
          <p:cNvSpPr>
            <a:spLocks noGrp="1"/>
          </p:cNvSpPr>
          <p:nvPr>
            <p:ph sz="half" idx="1"/>
          </p:nvPr>
        </p:nvSpPr>
        <p:spPr/>
        <p:txBody>
          <a:bodyPr/>
          <a:lstStyle/>
          <a:p>
            <a:r>
              <a:rPr lang="en-US" dirty="0"/>
              <a:t>Elevation</a:t>
            </a:r>
          </a:p>
          <a:p>
            <a:r>
              <a:rPr lang="en-US" dirty="0"/>
              <a:t>Plant life and types</a:t>
            </a:r>
          </a:p>
          <a:p>
            <a:r>
              <a:rPr lang="en-US" dirty="0"/>
              <a:t>Soil types</a:t>
            </a:r>
          </a:p>
          <a:p>
            <a:r>
              <a:rPr lang="en-US" dirty="0"/>
              <a:t>Humidity and rain fall</a:t>
            </a:r>
          </a:p>
          <a:p>
            <a:r>
              <a:rPr lang="en-US" dirty="0"/>
              <a:t>Type of climate (e.g., Tundra, tropical, humid)</a:t>
            </a:r>
          </a:p>
        </p:txBody>
      </p:sp>
      <p:pic>
        <p:nvPicPr>
          <p:cNvPr id="13314" name="Picture 2" descr="aerial view of plain and road">
            <a:extLst>
              <a:ext uri="{FF2B5EF4-FFF2-40B4-BE49-F238E27FC236}">
                <a16:creationId xmlns:a16="http://schemas.microsoft.com/office/drawing/2014/main" id="{30CD4710-43EC-A54D-8DD7-3BFE821E7D9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D1BC8F5-5A23-0A46-967B-FB5EEEDBF813}"/>
              </a:ext>
            </a:extLst>
          </p:cNvPr>
          <p:cNvSpPr txBox="1"/>
          <p:nvPr/>
        </p:nvSpPr>
        <p:spPr>
          <a:xfrm>
            <a:off x="944217" y="6370983"/>
            <a:ext cx="4411849" cy="369332"/>
          </a:xfrm>
          <a:prstGeom prst="rect">
            <a:avLst/>
          </a:prstGeom>
          <a:noFill/>
        </p:spPr>
        <p:txBody>
          <a:bodyPr wrap="none" rtlCol="0">
            <a:spAutoFit/>
          </a:bodyPr>
          <a:lstStyle/>
          <a:p>
            <a:r>
              <a:rPr lang="en-US" dirty="0"/>
              <a:t>https://</a:t>
            </a:r>
            <a:r>
              <a:rPr lang="en-US" dirty="0" err="1"/>
              <a:t>unsplash.com</a:t>
            </a:r>
            <a:r>
              <a:rPr lang="en-US" dirty="0"/>
              <a:t>/photos/TbwnUGV4kok</a:t>
            </a:r>
          </a:p>
        </p:txBody>
      </p:sp>
      <p:sp>
        <p:nvSpPr>
          <p:cNvPr id="5" name="Slide Number Placeholder 4">
            <a:extLst>
              <a:ext uri="{FF2B5EF4-FFF2-40B4-BE49-F238E27FC236}">
                <a16:creationId xmlns:a16="http://schemas.microsoft.com/office/drawing/2014/main" id="{B9E2B8BE-AEBF-185F-57AA-5394D8D43FB6}"/>
              </a:ext>
            </a:extLst>
          </p:cNvPr>
          <p:cNvSpPr>
            <a:spLocks noGrp="1"/>
          </p:cNvSpPr>
          <p:nvPr>
            <p:ph type="sldNum" sz="quarter" idx="12"/>
          </p:nvPr>
        </p:nvSpPr>
        <p:spPr/>
        <p:txBody>
          <a:bodyPr/>
          <a:lstStyle/>
          <a:p>
            <a:fld id="{E75FE122-86C0-4F4A-AC10-A1F94BF194E3}" type="slidenum">
              <a:rPr lang="en-US" smtClean="0"/>
              <a:t>26</a:t>
            </a:fld>
            <a:endParaRPr lang="en-US"/>
          </a:p>
        </p:txBody>
      </p:sp>
    </p:spTree>
    <p:extLst>
      <p:ext uri="{BB962C8B-B14F-4D97-AF65-F5344CB8AC3E}">
        <p14:creationId xmlns:p14="http://schemas.microsoft.com/office/powerpoint/2010/main" val="19398571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8DA6-BECF-CE4F-8303-462675D9D3F3}"/>
              </a:ext>
            </a:extLst>
          </p:cNvPr>
          <p:cNvSpPr>
            <a:spLocks noGrp="1"/>
          </p:cNvSpPr>
          <p:nvPr>
            <p:ph type="title"/>
          </p:nvPr>
        </p:nvSpPr>
        <p:spPr/>
        <p:txBody>
          <a:bodyPr/>
          <a:lstStyle/>
          <a:p>
            <a:r>
              <a:rPr lang="en-US" dirty="0"/>
              <a:t>Sunday Lawn Care</a:t>
            </a:r>
          </a:p>
        </p:txBody>
      </p:sp>
      <p:pic>
        <p:nvPicPr>
          <p:cNvPr id="5" name="Content Placeholder 4" descr="Chart, bubble chart&#10;&#10;Description automatically generated">
            <a:extLst>
              <a:ext uri="{FF2B5EF4-FFF2-40B4-BE49-F238E27FC236}">
                <a16:creationId xmlns:a16="http://schemas.microsoft.com/office/drawing/2014/main" id="{2F75A7A6-E942-FE4F-A0AF-BC5415ECDAFC}"/>
              </a:ext>
            </a:extLst>
          </p:cNvPr>
          <p:cNvPicPr>
            <a:picLocks noGrp="1" noChangeAspect="1"/>
          </p:cNvPicPr>
          <p:nvPr>
            <p:ph idx="1"/>
          </p:nvPr>
        </p:nvPicPr>
        <p:blipFill>
          <a:blip r:embed="rId2"/>
          <a:stretch>
            <a:fillRect/>
          </a:stretch>
        </p:blipFill>
        <p:spPr>
          <a:xfrm>
            <a:off x="2331214" y="1825625"/>
            <a:ext cx="7529571" cy="4351338"/>
          </a:xfrm>
        </p:spPr>
      </p:pic>
      <p:sp>
        <p:nvSpPr>
          <p:cNvPr id="3" name="Slide Number Placeholder 2">
            <a:extLst>
              <a:ext uri="{FF2B5EF4-FFF2-40B4-BE49-F238E27FC236}">
                <a16:creationId xmlns:a16="http://schemas.microsoft.com/office/drawing/2014/main" id="{4B6A58EF-C636-3FD6-AA1A-8A46309EB96D}"/>
              </a:ext>
            </a:extLst>
          </p:cNvPr>
          <p:cNvSpPr>
            <a:spLocks noGrp="1"/>
          </p:cNvSpPr>
          <p:nvPr>
            <p:ph type="sldNum" sz="quarter" idx="12"/>
          </p:nvPr>
        </p:nvSpPr>
        <p:spPr/>
        <p:txBody>
          <a:bodyPr/>
          <a:lstStyle/>
          <a:p>
            <a:fld id="{E75FE122-86C0-4F4A-AC10-A1F94BF194E3}" type="slidenum">
              <a:rPr lang="en-US" smtClean="0"/>
              <a:t>27</a:t>
            </a:fld>
            <a:endParaRPr lang="en-US"/>
          </a:p>
        </p:txBody>
      </p:sp>
    </p:spTree>
    <p:extLst>
      <p:ext uri="{BB962C8B-B14F-4D97-AF65-F5344CB8AC3E}">
        <p14:creationId xmlns:p14="http://schemas.microsoft.com/office/powerpoint/2010/main" val="1543106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BA8A1-1721-4746-9A0D-86CC293239A1}"/>
              </a:ext>
            </a:extLst>
          </p:cNvPr>
          <p:cNvSpPr>
            <a:spLocks noGrp="1"/>
          </p:cNvSpPr>
          <p:nvPr>
            <p:ph type="title"/>
          </p:nvPr>
        </p:nvSpPr>
        <p:spPr/>
        <p:txBody>
          <a:bodyPr/>
          <a:lstStyle/>
          <a:p>
            <a:r>
              <a:rPr lang="en-US" dirty="0"/>
              <a:t>Satellite Photography and Image Segmentation</a:t>
            </a:r>
          </a:p>
        </p:txBody>
      </p:sp>
      <p:sp>
        <p:nvSpPr>
          <p:cNvPr id="3" name="Content Placeholder 2">
            <a:extLst>
              <a:ext uri="{FF2B5EF4-FFF2-40B4-BE49-F238E27FC236}">
                <a16:creationId xmlns:a16="http://schemas.microsoft.com/office/drawing/2014/main" id="{C44A43C2-35A2-CC43-B7C1-E608E7B12396}"/>
              </a:ext>
            </a:extLst>
          </p:cNvPr>
          <p:cNvSpPr>
            <a:spLocks noGrp="1"/>
          </p:cNvSpPr>
          <p:nvPr>
            <p:ph sz="half" idx="1"/>
          </p:nvPr>
        </p:nvSpPr>
        <p:spPr/>
        <p:txBody>
          <a:bodyPr/>
          <a:lstStyle/>
          <a:p>
            <a:r>
              <a:rPr lang="en-US" dirty="0"/>
              <a:t>Use satellite imagery to determine the amount and areas of grass on property</a:t>
            </a:r>
          </a:p>
          <a:p>
            <a:r>
              <a:rPr lang="en-US" dirty="0"/>
              <a:t>Images are segmented to identify grassy areas</a:t>
            </a:r>
          </a:p>
          <a:p>
            <a:r>
              <a:rPr lang="en-US" dirty="0"/>
              <a:t>Used to estimate lawn size and how much product you will need</a:t>
            </a:r>
          </a:p>
        </p:txBody>
      </p:sp>
      <p:pic>
        <p:nvPicPr>
          <p:cNvPr id="14338" name="Picture 2">
            <a:extLst>
              <a:ext uri="{FF2B5EF4-FFF2-40B4-BE49-F238E27FC236}">
                <a16:creationId xmlns:a16="http://schemas.microsoft.com/office/drawing/2014/main" id="{8896E34A-B88F-BB44-BA93-0E8D7B60618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21500" y="2159794"/>
            <a:ext cx="3683000" cy="36830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5C1BE8-223B-0C06-8735-27F91461E87B}"/>
              </a:ext>
            </a:extLst>
          </p:cNvPr>
          <p:cNvSpPr>
            <a:spLocks noGrp="1"/>
          </p:cNvSpPr>
          <p:nvPr>
            <p:ph type="sldNum" sz="quarter" idx="12"/>
          </p:nvPr>
        </p:nvSpPr>
        <p:spPr/>
        <p:txBody>
          <a:bodyPr/>
          <a:lstStyle/>
          <a:p>
            <a:fld id="{E75FE122-86C0-4F4A-AC10-A1F94BF194E3}" type="slidenum">
              <a:rPr lang="en-US" smtClean="0"/>
              <a:t>28</a:t>
            </a:fld>
            <a:endParaRPr lang="en-US"/>
          </a:p>
        </p:txBody>
      </p:sp>
    </p:spTree>
    <p:extLst>
      <p:ext uri="{BB962C8B-B14F-4D97-AF65-F5344CB8AC3E}">
        <p14:creationId xmlns:p14="http://schemas.microsoft.com/office/powerpoint/2010/main" val="266522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78DA6-BECF-CE4F-8303-462675D9D3F3}"/>
              </a:ext>
            </a:extLst>
          </p:cNvPr>
          <p:cNvSpPr>
            <a:spLocks noGrp="1"/>
          </p:cNvSpPr>
          <p:nvPr>
            <p:ph type="title"/>
          </p:nvPr>
        </p:nvSpPr>
        <p:spPr/>
        <p:txBody>
          <a:bodyPr/>
          <a:lstStyle/>
          <a:p>
            <a:r>
              <a:rPr lang="en-US" dirty="0"/>
              <a:t>Sunday Lawn Care</a:t>
            </a:r>
          </a:p>
        </p:txBody>
      </p:sp>
      <p:pic>
        <p:nvPicPr>
          <p:cNvPr id="7" name="Content Placeholder 6" descr="Graphical user interface, application&#10;&#10;Description automatically generated">
            <a:extLst>
              <a:ext uri="{FF2B5EF4-FFF2-40B4-BE49-F238E27FC236}">
                <a16:creationId xmlns:a16="http://schemas.microsoft.com/office/drawing/2014/main" id="{DC7908FD-E1DF-D240-B36C-DB84D67A72AC}"/>
              </a:ext>
            </a:extLst>
          </p:cNvPr>
          <p:cNvPicPr>
            <a:picLocks noGrp="1" noChangeAspect="1"/>
          </p:cNvPicPr>
          <p:nvPr>
            <p:ph idx="1"/>
          </p:nvPr>
        </p:nvPicPr>
        <p:blipFill>
          <a:blip r:embed="rId2"/>
          <a:stretch>
            <a:fillRect/>
          </a:stretch>
        </p:blipFill>
        <p:spPr>
          <a:xfrm>
            <a:off x="3097889" y="1692275"/>
            <a:ext cx="5996221" cy="4800600"/>
          </a:xfrm>
        </p:spPr>
      </p:pic>
      <p:sp>
        <p:nvSpPr>
          <p:cNvPr id="3" name="Slide Number Placeholder 2">
            <a:extLst>
              <a:ext uri="{FF2B5EF4-FFF2-40B4-BE49-F238E27FC236}">
                <a16:creationId xmlns:a16="http://schemas.microsoft.com/office/drawing/2014/main" id="{AA4D907E-F885-B3DD-2E1B-B5C5E7B405CA}"/>
              </a:ext>
            </a:extLst>
          </p:cNvPr>
          <p:cNvSpPr>
            <a:spLocks noGrp="1"/>
          </p:cNvSpPr>
          <p:nvPr>
            <p:ph type="sldNum" sz="quarter" idx="12"/>
          </p:nvPr>
        </p:nvSpPr>
        <p:spPr/>
        <p:txBody>
          <a:bodyPr/>
          <a:lstStyle/>
          <a:p>
            <a:fld id="{E75FE122-86C0-4F4A-AC10-A1F94BF194E3}" type="slidenum">
              <a:rPr lang="en-US" smtClean="0"/>
              <a:t>29</a:t>
            </a:fld>
            <a:endParaRPr lang="en-US"/>
          </a:p>
        </p:txBody>
      </p:sp>
    </p:spTree>
    <p:extLst>
      <p:ext uri="{BB962C8B-B14F-4D97-AF65-F5344CB8AC3E}">
        <p14:creationId xmlns:p14="http://schemas.microsoft.com/office/powerpoint/2010/main" val="111949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1110F-1A82-1641-818D-E60D5C25E9BB}"/>
              </a:ext>
            </a:extLst>
          </p:cNvPr>
          <p:cNvSpPr>
            <a:spLocks noGrp="1"/>
          </p:cNvSpPr>
          <p:nvPr>
            <p:ph type="title"/>
          </p:nvPr>
        </p:nvSpPr>
        <p:spPr/>
        <p:txBody>
          <a:bodyPr/>
          <a:lstStyle/>
          <a:p>
            <a:r>
              <a:rPr lang="en-US" dirty="0"/>
              <a:t>Goal: A Wider Table</a:t>
            </a:r>
          </a:p>
        </p:txBody>
      </p:sp>
      <p:sp>
        <p:nvSpPr>
          <p:cNvPr id="8" name="TextBox 7">
            <a:extLst>
              <a:ext uri="{FF2B5EF4-FFF2-40B4-BE49-F238E27FC236}">
                <a16:creationId xmlns:a16="http://schemas.microsoft.com/office/drawing/2014/main" id="{F36F8114-F634-8B4C-9DF4-D9E678F4ACF7}"/>
              </a:ext>
            </a:extLst>
          </p:cNvPr>
          <p:cNvSpPr txBox="1"/>
          <p:nvPr/>
        </p:nvSpPr>
        <p:spPr>
          <a:xfrm>
            <a:off x="406400" y="6273800"/>
            <a:ext cx="10646248" cy="369332"/>
          </a:xfrm>
          <a:prstGeom prst="rect">
            <a:avLst/>
          </a:prstGeom>
          <a:noFill/>
        </p:spPr>
        <p:txBody>
          <a:bodyPr wrap="none" rtlCol="0">
            <a:spAutoFit/>
          </a:bodyPr>
          <a:lstStyle/>
          <a:p>
            <a:r>
              <a:rPr lang="en-US" dirty="0">
                <a:hlinkClick r:id="rId2"/>
              </a:rPr>
              <a:t>https://</a:t>
            </a:r>
            <a:r>
              <a:rPr lang="en-US" dirty="0" err="1">
                <a:hlinkClick r:id="rId2"/>
              </a:rPr>
              <a:t>stackoverflow.com</a:t>
            </a:r>
            <a:r>
              <a:rPr lang="en-US" dirty="0">
                <a:hlinkClick r:id="rId2"/>
              </a:rPr>
              <a:t>/questions/45848895/how-to-reshape-recast-data-in-excel-from-wide-to-long-format</a:t>
            </a:r>
            <a:endParaRPr lang="en-US" dirty="0"/>
          </a:p>
        </p:txBody>
      </p:sp>
      <p:pic>
        <p:nvPicPr>
          <p:cNvPr id="2050" name="Picture 2" descr="Image of data itself">
            <a:extLst>
              <a:ext uri="{FF2B5EF4-FFF2-40B4-BE49-F238E27FC236}">
                <a16:creationId xmlns:a16="http://schemas.microsoft.com/office/drawing/2014/main" id="{712FE910-B634-4749-8AFB-C9D6A80686F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75124" y="1467092"/>
            <a:ext cx="9041751"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D00032D7-CA8A-7E84-5B89-47104A8DF9A2}"/>
              </a:ext>
            </a:extLst>
          </p:cNvPr>
          <p:cNvSpPr>
            <a:spLocks noGrp="1"/>
          </p:cNvSpPr>
          <p:nvPr>
            <p:ph type="sldNum" sz="quarter" idx="12"/>
          </p:nvPr>
        </p:nvSpPr>
        <p:spPr/>
        <p:txBody>
          <a:bodyPr/>
          <a:lstStyle/>
          <a:p>
            <a:fld id="{E75FE122-86C0-4F4A-AC10-A1F94BF194E3}" type="slidenum">
              <a:rPr lang="en-US" smtClean="0"/>
              <a:t>3</a:t>
            </a:fld>
            <a:endParaRPr lang="en-US"/>
          </a:p>
        </p:txBody>
      </p:sp>
    </p:spTree>
    <p:extLst>
      <p:ext uri="{BB962C8B-B14F-4D97-AF65-F5344CB8AC3E}">
        <p14:creationId xmlns:p14="http://schemas.microsoft.com/office/powerpoint/2010/main" val="3431361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733B9-02AD-3E44-BAFE-E333DFC69B44}"/>
              </a:ext>
            </a:extLst>
          </p:cNvPr>
          <p:cNvSpPr>
            <a:spLocks noGrp="1"/>
          </p:cNvSpPr>
          <p:nvPr>
            <p:ph type="title"/>
          </p:nvPr>
        </p:nvSpPr>
        <p:spPr/>
        <p:txBody>
          <a:bodyPr/>
          <a:lstStyle/>
          <a:p>
            <a:r>
              <a:rPr lang="en-US" dirty="0"/>
              <a:t>Precision Agriculture</a:t>
            </a:r>
          </a:p>
        </p:txBody>
      </p:sp>
      <p:sp>
        <p:nvSpPr>
          <p:cNvPr id="4" name="Content Placeholder 3">
            <a:extLst>
              <a:ext uri="{FF2B5EF4-FFF2-40B4-BE49-F238E27FC236}">
                <a16:creationId xmlns:a16="http://schemas.microsoft.com/office/drawing/2014/main" id="{C351B7BB-09D2-9849-AE90-986C41A35C88}"/>
              </a:ext>
            </a:extLst>
          </p:cNvPr>
          <p:cNvSpPr>
            <a:spLocks noGrp="1"/>
          </p:cNvSpPr>
          <p:nvPr>
            <p:ph sz="half" idx="1"/>
          </p:nvPr>
        </p:nvSpPr>
        <p:spPr/>
        <p:txBody>
          <a:bodyPr>
            <a:normAutofit lnSpcReduction="10000"/>
          </a:bodyPr>
          <a:lstStyle/>
          <a:p>
            <a:r>
              <a:rPr lang="en-US" dirty="0"/>
              <a:t>Farmers need to make a lot of decisions:</a:t>
            </a:r>
          </a:p>
          <a:p>
            <a:pPr lvl="1"/>
            <a:r>
              <a:rPr lang="en-US" dirty="0"/>
              <a:t>What, where, when to plant</a:t>
            </a:r>
          </a:p>
          <a:p>
            <a:pPr lvl="1"/>
            <a:r>
              <a:rPr lang="en-US" dirty="0"/>
              <a:t>How to fertilize soil</a:t>
            </a:r>
          </a:p>
          <a:p>
            <a:pPr lvl="1"/>
            <a:r>
              <a:rPr lang="en-US" dirty="0"/>
              <a:t>When to harvest</a:t>
            </a:r>
          </a:p>
          <a:p>
            <a:pPr lvl="1"/>
            <a:r>
              <a:rPr lang="en-US" dirty="0"/>
              <a:t>What actions to take based on how crops are doing</a:t>
            </a:r>
          </a:p>
          <a:p>
            <a:r>
              <a:rPr lang="en-US" dirty="0"/>
              <a:t>If a farm has a bad year, the farmer can lose a lot of money</a:t>
            </a:r>
          </a:p>
          <a:p>
            <a:r>
              <a:rPr lang="en-US" dirty="0"/>
              <a:t>Analytics can help farmers maximize yield and profits</a:t>
            </a:r>
          </a:p>
          <a:p>
            <a:pPr lvl="1"/>
            <a:endParaRPr lang="en-US" dirty="0"/>
          </a:p>
        </p:txBody>
      </p:sp>
      <p:pic>
        <p:nvPicPr>
          <p:cNvPr id="6" name="Picture 2" descr="aerial view of plain and road">
            <a:extLst>
              <a:ext uri="{FF2B5EF4-FFF2-40B4-BE49-F238E27FC236}">
                <a16:creationId xmlns:a16="http://schemas.microsoft.com/office/drawing/2014/main" id="{08DCD335-D14A-5642-A254-4893665A8D4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45D1B6-4E20-1742-A807-0EEDE987C156}"/>
              </a:ext>
            </a:extLst>
          </p:cNvPr>
          <p:cNvSpPr txBox="1"/>
          <p:nvPr/>
        </p:nvSpPr>
        <p:spPr>
          <a:xfrm>
            <a:off x="6321286" y="6176963"/>
            <a:ext cx="4411849" cy="369332"/>
          </a:xfrm>
          <a:prstGeom prst="rect">
            <a:avLst/>
          </a:prstGeom>
          <a:noFill/>
        </p:spPr>
        <p:txBody>
          <a:bodyPr wrap="none" rtlCol="0">
            <a:spAutoFit/>
          </a:bodyPr>
          <a:lstStyle/>
          <a:p>
            <a:r>
              <a:rPr lang="en-US" dirty="0"/>
              <a:t>https://</a:t>
            </a:r>
            <a:r>
              <a:rPr lang="en-US" dirty="0" err="1"/>
              <a:t>unsplash.com</a:t>
            </a:r>
            <a:r>
              <a:rPr lang="en-US" dirty="0"/>
              <a:t>/photos/TbwnUGV4kok</a:t>
            </a:r>
          </a:p>
        </p:txBody>
      </p:sp>
      <p:sp>
        <p:nvSpPr>
          <p:cNvPr id="3" name="Slide Number Placeholder 2">
            <a:extLst>
              <a:ext uri="{FF2B5EF4-FFF2-40B4-BE49-F238E27FC236}">
                <a16:creationId xmlns:a16="http://schemas.microsoft.com/office/drawing/2014/main" id="{FA556224-46CD-57BE-5AE0-8F375E89A471}"/>
              </a:ext>
            </a:extLst>
          </p:cNvPr>
          <p:cNvSpPr>
            <a:spLocks noGrp="1"/>
          </p:cNvSpPr>
          <p:nvPr>
            <p:ph type="sldNum" sz="quarter" idx="12"/>
          </p:nvPr>
        </p:nvSpPr>
        <p:spPr/>
        <p:txBody>
          <a:bodyPr/>
          <a:lstStyle/>
          <a:p>
            <a:fld id="{E75FE122-86C0-4F4A-AC10-A1F94BF194E3}" type="slidenum">
              <a:rPr lang="en-US" smtClean="0"/>
              <a:t>30</a:t>
            </a:fld>
            <a:endParaRPr lang="en-US"/>
          </a:p>
        </p:txBody>
      </p:sp>
    </p:spTree>
    <p:extLst>
      <p:ext uri="{BB962C8B-B14F-4D97-AF65-F5344CB8AC3E}">
        <p14:creationId xmlns:p14="http://schemas.microsoft.com/office/powerpoint/2010/main" val="499116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1136-472C-4B45-840E-BB5CF941F13F}"/>
              </a:ext>
            </a:extLst>
          </p:cNvPr>
          <p:cNvSpPr>
            <a:spLocks noGrp="1"/>
          </p:cNvSpPr>
          <p:nvPr>
            <p:ph type="title"/>
          </p:nvPr>
        </p:nvSpPr>
        <p:spPr/>
        <p:txBody>
          <a:bodyPr/>
          <a:lstStyle/>
          <a:p>
            <a:r>
              <a:rPr lang="en-US" dirty="0"/>
              <a:t>Farm Logs</a:t>
            </a:r>
          </a:p>
        </p:txBody>
      </p:sp>
      <p:sp>
        <p:nvSpPr>
          <p:cNvPr id="4" name="Content Placeholder 3">
            <a:extLst>
              <a:ext uri="{FF2B5EF4-FFF2-40B4-BE49-F238E27FC236}">
                <a16:creationId xmlns:a16="http://schemas.microsoft.com/office/drawing/2014/main" id="{37D02899-EBE6-9D43-AA97-AAC758F01C7C}"/>
              </a:ext>
            </a:extLst>
          </p:cNvPr>
          <p:cNvSpPr>
            <a:spLocks noGrp="1"/>
          </p:cNvSpPr>
          <p:nvPr>
            <p:ph sz="half" idx="1"/>
          </p:nvPr>
        </p:nvSpPr>
        <p:spPr/>
        <p:txBody>
          <a:bodyPr/>
          <a:lstStyle/>
          <a:p>
            <a:r>
              <a:rPr lang="en-US" dirty="0"/>
              <a:t>Farm Logs is one example of such a company</a:t>
            </a:r>
          </a:p>
          <a:p>
            <a:r>
              <a:rPr lang="en-US" dirty="0"/>
              <a:t>Farm Logs ingests all sorts of weather, climate, geographic data</a:t>
            </a:r>
          </a:p>
          <a:p>
            <a:r>
              <a:rPr lang="en-US" dirty="0"/>
              <a:t>Sensor data measuring soil, water, and crop properties</a:t>
            </a:r>
          </a:p>
          <a:p>
            <a:r>
              <a:rPr lang="en-US" dirty="0"/>
              <a:t>Financial and market data</a:t>
            </a:r>
          </a:p>
          <a:p>
            <a:endParaRPr lang="en-US" dirty="0"/>
          </a:p>
        </p:txBody>
      </p:sp>
      <p:pic>
        <p:nvPicPr>
          <p:cNvPr id="6" name="Content Placeholder 5" descr="Graphical user interface, table&#10;&#10;Description automatically generated with medium confidence">
            <a:extLst>
              <a:ext uri="{FF2B5EF4-FFF2-40B4-BE49-F238E27FC236}">
                <a16:creationId xmlns:a16="http://schemas.microsoft.com/office/drawing/2014/main" id="{10EFE605-14C8-544B-8ACE-FEFC99680D1F}"/>
              </a:ext>
            </a:extLst>
          </p:cNvPr>
          <p:cNvPicPr>
            <a:picLocks noGrp="1" noChangeAspect="1"/>
          </p:cNvPicPr>
          <p:nvPr>
            <p:ph sz="half" idx="2"/>
          </p:nvPr>
        </p:nvPicPr>
        <p:blipFill>
          <a:blip r:embed="rId2"/>
          <a:stretch>
            <a:fillRect/>
          </a:stretch>
        </p:blipFill>
        <p:spPr>
          <a:xfrm>
            <a:off x="6172200" y="2370339"/>
            <a:ext cx="5181600" cy="3261910"/>
          </a:xfrm>
        </p:spPr>
      </p:pic>
      <p:sp>
        <p:nvSpPr>
          <p:cNvPr id="3" name="Slide Number Placeholder 2">
            <a:extLst>
              <a:ext uri="{FF2B5EF4-FFF2-40B4-BE49-F238E27FC236}">
                <a16:creationId xmlns:a16="http://schemas.microsoft.com/office/drawing/2014/main" id="{94DB3BDC-AB98-5B66-AAD5-888BA7438E54}"/>
              </a:ext>
            </a:extLst>
          </p:cNvPr>
          <p:cNvSpPr>
            <a:spLocks noGrp="1"/>
          </p:cNvSpPr>
          <p:nvPr>
            <p:ph type="sldNum" sz="quarter" idx="12"/>
          </p:nvPr>
        </p:nvSpPr>
        <p:spPr/>
        <p:txBody>
          <a:bodyPr/>
          <a:lstStyle/>
          <a:p>
            <a:fld id="{E75FE122-86C0-4F4A-AC10-A1F94BF194E3}" type="slidenum">
              <a:rPr lang="en-US" smtClean="0"/>
              <a:t>31</a:t>
            </a:fld>
            <a:endParaRPr lang="en-US"/>
          </a:p>
        </p:txBody>
      </p:sp>
    </p:spTree>
    <p:extLst>
      <p:ext uri="{BB962C8B-B14F-4D97-AF65-F5344CB8AC3E}">
        <p14:creationId xmlns:p14="http://schemas.microsoft.com/office/powerpoint/2010/main" val="24253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A1136-472C-4B45-840E-BB5CF941F13F}"/>
              </a:ext>
            </a:extLst>
          </p:cNvPr>
          <p:cNvSpPr>
            <a:spLocks noGrp="1"/>
          </p:cNvSpPr>
          <p:nvPr>
            <p:ph type="title"/>
          </p:nvPr>
        </p:nvSpPr>
        <p:spPr/>
        <p:txBody>
          <a:bodyPr/>
          <a:lstStyle/>
          <a:p>
            <a:r>
              <a:rPr lang="en-US" dirty="0"/>
              <a:t>Farm Logs</a:t>
            </a:r>
          </a:p>
        </p:txBody>
      </p:sp>
      <p:sp>
        <p:nvSpPr>
          <p:cNvPr id="4" name="Content Placeholder 3">
            <a:extLst>
              <a:ext uri="{FF2B5EF4-FFF2-40B4-BE49-F238E27FC236}">
                <a16:creationId xmlns:a16="http://schemas.microsoft.com/office/drawing/2014/main" id="{37D02899-EBE6-9D43-AA97-AAC758F01C7C}"/>
              </a:ext>
            </a:extLst>
          </p:cNvPr>
          <p:cNvSpPr>
            <a:spLocks noGrp="1"/>
          </p:cNvSpPr>
          <p:nvPr>
            <p:ph sz="half" idx="1"/>
          </p:nvPr>
        </p:nvSpPr>
        <p:spPr/>
        <p:txBody>
          <a:bodyPr/>
          <a:lstStyle/>
          <a:p>
            <a:r>
              <a:rPr lang="en-US" dirty="0"/>
              <a:t>They use these data to for basic analytics:</a:t>
            </a:r>
          </a:p>
          <a:p>
            <a:pPr lvl="1"/>
            <a:r>
              <a:rPr lang="en-US" dirty="0"/>
              <a:t>Alerting if soil is dry</a:t>
            </a:r>
          </a:p>
          <a:p>
            <a:pPr lvl="1"/>
            <a:r>
              <a:rPr lang="en-US" dirty="0"/>
              <a:t>Warning if weather predictions indicate extreme weather</a:t>
            </a:r>
          </a:p>
          <a:p>
            <a:r>
              <a:rPr lang="en-US" dirty="0"/>
              <a:t>And advanced analytics:</a:t>
            </a:r>
          </a:p>
          <a:p>
            <a:pPr lvl="1"/>
            <a:r>
              <a:rPr lang="en-US" dirty="0"/>
              <a:t>Predicting crop fields based on plant growth models</a:t>
            </a:r>
          </a:p>
        </p:txBody>
      </p:sp>
      <p:pic>
        <p:nvPicPr>
          <p:cNvPr id="15362" name="Picture 2">
            <a:extLst>
              <a:ext uri="{FF2B5EF4-FFF2-40B4-BE49-F238E27FC236}">
                <a16:creationId xmlns:a16="http://schemas.microsoft.com/office/drawing/2014/main" id="{45449471-D989-774A-A770-2DA434E43E7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40616"/>
            <a:ext cx="5181600" cy="332135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014A80E-9D24-6688-1F3C-28AF86942963}"/>
              </a:ext>
            </a:extLst>
          </p:cNvPr>
          <p:cNvSpPr>
            <a:spLocks noGrp="1"/>
          </p:cNvSpPr>
          <p:nvPr>
            <p:ph type="sldNum" sz="quarter" idx="12"/>
          </p:nvPr>
        </p:nvSpPr>
        <p:spPr/>
        <p:txBody>
          <a:bodyPr/>
          <a:lstStyle/>
          <a:p>
            <a:fld id="{E75FE122-86C0-4F4A-AC10-A1F94BF194E3}" type="slidenum">
              <a:rPr lang="en-US" smtClean="0"/>
              <a:t>32</a:t>
            </a:fld>
            <a:endParaRPr lang="en-US"/>
          </a:p>
        </p:txBody>
      </p:sp>
    </p:spTree>
    <p:extLst>
      <p:ext uri="{BB962C8B-B14F-4D97-AF65-F5344CB8AC3E}">
        <p14:creationId xmlns:p14="http://schemas.microsoft.com/office/powerpoint/2010/main" val="1542602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D465-A68C-4941-B7C0-139630BF7328}"/>
              </a:ext>
            </a:extLst>
          </p:cNvPr>
          <p:cNvSpPr>
            <a:spLocks noGrp="1"/>
          </p:cNvSpPr>
          <p:nvPr>
            <p:ph type="title"/>
          </p:nvPr>
        </p:nvSpPr>
        <p:spPr/>
        <p:txBody>
          <a:bodyPr/>
          <a:lstStyle/>
          <a:p>
            <a:r>
              <a:rPr lang="en-US" dirty="0"/>
              <a:t>Real Estate Capital Planning</a:t>
            </a:r>
          </a:p>
        </p:txBody>
      </p:sp>
      <p:sp>
        <p:nvSpPr>
          <p:cNvPr id="4" name="Content Placeholder 3">
            <a:extLst>
              <a:ext uri="{FF2B5EF4-FFF2-40B4-BE49-F238E27FC236}">
                <a16:creationId xmlns:a16="http://schemas.microsoft.com/office/drawing/2014/main" id="{5D93B9DC-A1D2-824C-80C7-1D667F5D783A}"/>
              </a:ext>
            </a:extLst>
          </p:cNvPr>
          <p:cNvSpPr>
            <a:spLocks noGrp="1"/>
          </p:cNvSpPr>
          <p:nvPr>
            <p:ph sz="half" idx="1"/>
          </p:nvPr>
        </p:nvSpPr>
        <p:spPr/>
        <p:txBody>
          <a:bodyPr/>
          <a:lstStyle/>
          <a:p>
            <a:r>
              <a:rPr lang="en-US" dirty="0"/>
              <a:t>Properties need repairs over time</a:t>
            </a:r>
          </a:p>
          <a:p>
            <a:r>
              <a:rPr lang="en-US" dirty="0"/>
              <a:t>Think of home repairs: fixing leaks, new appliances, etc.</a:t>
            </a:r>
          </a:p>
          <a:p>
            <a:r>
              <a:rPr lang="en-US" dirty="0"/>
              <a:t>Large properties such as apartments, office spaces, etc. are no different</a:t>
            </a:r>
          </a:p>
          <a:p>
            <a:r>
              <a:rPr lang="en-US" dirty="0"/>
              <a:t>But the repairs can be costly</a:t>
            </a:r>
          </a:p>
        </p:txBody>
      </p:sp>
      <p:pic>
        <p:nvPicPr>
          <p:cNvPr id="7" name="Content Placeholder 6" descr="A large house with trees in front of it&#10;&#10;Description automatically generated with low confidence">
            <a:extLst>
              <a:ext uri="{FF2B5EF4-FFF2-40B4-BE49-F238E27FC236}">
                <a16:creationId xmlns:a16="http://schemas.microsoft.com/office/drawing/2014/main" id="{ED440FC2-CEBA-5C44-89A7-2C9DDBE8A437}"/>
              </a:ext>
            </a:extLst>
          </p:cNvPr>
          <p:cNvPicPr>
            <a:picLocks noGrp="1" noChangeAspect="1"/>
          </p:cNvPicPr>
          <p:nvPr>
            <p:ph sz="half" idx="2"/>
          </p:nvPr>
        </p:nvPicPr>
        <p:blipFill>
          <a:blip r:embed="rId2"/>
          <a:stretch>
            <a:fillRect/>
          </a:stretch>
        </p:blipFill>
        <p:spPr>
          <a:xfrm>
            <a:off x="6172200" y="2488049"/>
            <a:ext cx="5181600" cy="3026490"/>
          </a:xfrm>
        </p:spPr>
      </p:pic>
      <p:sp>
        <p:nvSpPr>
          <p:cNvPr id="8" name="TextBox 7">
            <a:extLst>
              <a:ext uri="{FF2B5EF4-FFF2-40B4-BE49-F238E27FC236}">
                <a16:creationId xmlns:a16="http://schemas.microsoft.com/office/drawing/2014/main" id="{010BEACC-974E-3E4C-933A-5D9B10C10709}"/>
              </a:ext>
            </a:extLst>
          </p:cNvPr>
          <p:cNvSpPr txBox="1"/>
          <p:nvPr/>
        </p:nvSpPr>
        <p:spPr>
          <a:xfrm>
            <a:off x="2077463" y="6311900"/>
            <a:ext cx="8998041" cy="369332"/>
          </a:xfrm>
          <a:prstGeom prst="rect">
            <a:avLst/>
          </a:prstGeom>
          <a:noFill/>
        </p:spPr>
        <p:txBody>
          <a:bodyPr wrap="none" rtlCol="0">
            <a:spAutoFit/>
          </a:bodyPr>
          <a:lstStyle/>
          <a:p>
            <a:r>
              <a:rPr lang="en-US" dirty="0"/>
              <a:t>https://</a:t>
            </a:r>
            <a:r>
              <a:rPr lang="en-US" dirty="0" err="1"/>
              <a:t>www.reserveadvisors.com</a:t>
            </a:r>
            <a:r>
              <a:rPr lang="en-US" dirty="0"/>
              <a:t>/wp-content/uploads/2021/09/Reserve-Study-</a:t>
            </a:r>
            <a:r>
              <a:rPr lang="en-US" dirty="0" err="1"/>
              <a:t>Overview.pdf</a:t>
            </a:r>
            <a:endParaRPr lang="en-US" dirty="0"/>
          </a:p>
        </p:txBody>
      </p:sp>
      <p:sp>
        <p:nvSpPr>
          <p:cNvPr id="3" name="Slide Number Placeholder 2">
            <a:extLst>
              <a:ext uri="{FF2B5EF4-FFF2-40B4-BE49-F238E27FC236}">
                <a16:creationId xmlns:a16="http://schemas.microsoft.com/office/drawing/2014/main" id="{709619A3-9EC4-E146-3BCF-6F26D264CDAB}"/>
              </a:ext>
            </a:extLst>
          </p:cNvPr>
          <p:cNvSpPr>
            <a:spLocks noGrp="1"/>
          </p:cNvSpPr>
          <p:nvPr>
            <p:ph type="sldNum" sz="quarter" idx="12"/>
          </p:nvPr>
        </p:nvSpPr>
        <p:spPr/>
        <p:txBody>
          <a:bodyPr/>
          <a:lstStyle/>
          <a:p>
            <a:fld id="{E75FE122-86C0-4F4A-AC10-A1F94BF194E3}" type="slidenum">
              <a:rPr lang="en-US" smtClean="0"/>
              <a:t>33</a:t>
            </a:fld>
            <a:endParaRPr lang="en-US"/>
          </a:p>
        </p:txBody>
      </p:sp>
    </p:spTree>
    <p:extLst>
      <p:ext uri="{BB962C8B-B14F-4D97-AF65-F5344CB8AC3E}">
        <p14:creationId xmlns:p14="http://schemas.microsoft.com/office/powerpoint/2010/main" val="834176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D465-A68C-4941-B7C0-139630BF7328}"/>
              </a:ext>
            </a:extLst>
          </p:cNvPr>
          <p:cNvSpPr>
            <a:spLocks noGrp="1"/>
          </p:cNvSpPr>
          <p:nvPr>
            <p:ph type="title"/>
          </p:nvPr>
        </p:nvSpPr>
        <p:spPr/>
        <p:txBody>
          <a:bodyPr/>
          <a:lstStyle/>
          <a:p>
            <a:r>
              <a:rPr lang="en-US" dirty="0"/>
              <a:t>Real Estate Capital Planning</a:t>
            </a:r>
          </a:p>
        </p:txBody>
      </p:sp>
      <p:sp>
        <p:nvSpPr>
          <p:cNvPr id="4" name="Content Placeholder 3">
            <a:extLst>
              <a:ext uri="{FF2B5EF4-FFF2-40B4-BE49-F238E27FC236}">
                <a16:creationId xmlns:a16="http://schemas.microsoft.com/office/drawing/2014/main" id="{5D93B9DC-A1D2-824C-80C7-1D667F5D783A}"/>
              </a:ext>
            </a:extLst>
          </p:cNvPr>
          <p:cNvSpPr>
            <a:spLocks noGrp="1"/>
          </p:cNvSpPr>
          <p:nvPr>
            <p:ph sz="half" idx="1"/>
          </p:nvPr>
        </p:nvSpPr>
        <p:spPr/>
        <p:txBody>
          <a:bodyPr/>
          <a:lstStyle/>
          <a:p>
            <a:pPr marL="0" indent="0">
              <a:buNone/>
            </a:pPr>
            <a:r>
              <a:rPr lang="en-US" dirty="0"/>
              <a:t>Real estate capital planning attempts to predict:</a:t>
            </a:r>
          </a:p>
          <a:p>
            <a:r>
              <a:rPr lang="en-US" dirty="0"/>
              <a:t>When various repair and maintenance procedures will be needed</a:t>
            </a:r>
          </a:p>
          <a:p>
            <a:r>
              <a:rPr lang="en-US" dirty="0"/>
              <a:t>To estimate the amount of capital a company will need on hand over time</a:t>
            </a:r>
          </a:p>
          <a:p>
            <a:endParaRPr lang="en-US" dirty="0"/>
          </a:p>
        </p:txBody>
      </p:sp>
      <p:pic>
        <p:nvPicPr>
          <p:cNvPr id="7" name="Content Placeholder 6" descr="A large house with trees in front of it&#10;&#10;Description automatically generated with low confidence">
            <a:extLst>
              <a:ext uri="{FF2B5EF4-FFF2-40B4-BE49-F238E27FC236}">
                <a16:creationId xmlns:a16="http://schemas.microsoft.com/office/drawing/2014/main" id="{ED440FC2-CEBA-5C44-89A7-2C9DDBE8A437}"/>
              </a:ext>
            </a:extLst>
          </p:cNvPr>
          <p:cNvPicPr>
            <a:picLocks noGrp="1" noChangeAspect="1"/>
          </p:cNvPicPr>
          <p:nvPr>
            <p:ph sz="half" idx="2"/>
          </p:nvPr>
        </p:nvPicPr>
        <p:blipFill>
          <a:blip r:embed="rId2"/>
          <a:stretch>
            <a:fillRect/>
          </a:stretch>
        </p:blipFill>
        <p:spPr>
          <a:xfrm>
            <a:off x="6172200" y="2488049"/>
            <a:ext cx="5181600" cy="3026490"/>
          </a:xfrm>
        </p:spPr>
      </p:pic>
      <p:sp>
        <p:nvSpPr>
          <p:cNvPr id="8" name="TextBox 7">
            <a:extLst>
              <a:ext uri="{FF2B5EF4-FFF2-40B4-BE49-F238E27FC236}">
                <a16:creationId xmlns:a16="http://schemas.microsoft.com/office/drawing/2014/main" id="{010BEACC-974E-3E4C-933A-5D9B10C10709}"/>
              </a:ext>
            </a:extLst>
          </p:cNvPr>
          <p:cNvSpPr txBox="1"/>
          <p:nvPr/>
        </p:nvSpPr>
        <p:spPr>
          <a:xfrm>
            <a:off x="2077463" y="6311900"/>
            <a:ext cx="8998041" cy="369332"/>
          </a:xfrm>
          <a:prstGeom prst="rect">
            <a:avLst/>
          </a:prstGeom>
          <a:noFill/>
        </p:spPr>
        <p:txBody>
          <a:bodyPr wrap="none" rtlCol="0">
            <a:spAutoFit/>
          </a:bodyPr>
          <a:lstStyle/>
          <a:p>
            <a:r>
              <a:rPr lang="en-US" dirty="0"/>
              <a:t>https://</a:t>
            </a:r>
            <a:r>
              <a:rPr lang="en-US" dirty="0" err="1"/>
              <a:t>www.reserveadvisors.com</a:t>
            </a:r>
            <a:r>
              <a:rPr lang="en-US" dirty="0"/>
              <a:t>/wp-content/uploads/2021/09/Reserve-Study-</a:t>
            </a:r>
            <a:r>
              <a:rPr lang="en-US" dirty="0" err="1"/>
              <a:t>Overview.pdf</a:t>
            </a:r>
            <a:endParaRPr lang="en-US" dirty="0"/>
          </a:p>
        </p:txBody>
      </p:sp>
      <p:sp>
        <p:nvSpPr>
          <p:cNvPr id="3" name="Slide Number Placeholder 2">
            <a:extLst>
              <a:ext uri="{FF2B5EF4-FFF2-40B4-BE49-F238E27FC236}">
                <a16:creationId xmlns:a16="http://schemas.microsoft.com/office/drawing/2014/main" id="{AB4210A8-2FEA-D691-AB88-4C7212352AAA}"/>
              </a:ext>
            </a:extLst>
          </p:cNvPr>
          <p:cNvSpPr>
            <a:spLocks noGrp="1"/>
          </p:cNvSpPr>
          <p:nvPr>
            <p:ph type="sldNum" sz="quarter" idx="12"/>
          </p:nvPr>
        </p:nvSpPr>
        <p:spPr/>
        <p:txBody>
          <a:bodyPr/>
          <a:lstStyle/>
          <a:p>
            <a:fld id="{E75FE122-86C0-4F4A-AC10-A1F94BF194E3}" type="slidenum">
              <a:rPr lang="en-US" smtClean="0"/>
              <a:t>34</a:t>
            </a:fld>
            <a:endParaRPr lang="en-US"/>
          </a:p>
        </p:txBody>
      </p:sp>
    </p:spTree>
    <p:extLst>
      <p:ext uri="{BB962C8B-B14F-4D97-AF65-F5344CB8AC3E}">
        <p14:creationId xmlns:p14="http://schemas.microsoft.com/office/powerpoint/2010/main" val="2723365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FD465-A68C-4941-B7C0-139630BF7328}"/>
              </a:ext>
            </a:extLst>
          </p:cNvPr>
          <p:cNvSpPr>
            <a:spLocks noGrp="1"/>
          </p:cNvSpPr>
          <p:nvPr>
            <p:ph type="title"/>
          </p:nvPr>
        </p:nvSpPr>
        <p:spPr/>
        <p:txBody>
          <a:bodyPr/>
          <a:lstStyle/>
          <a:p>
            <a:r>
              <a:rPr lang="en-US" dirty="0"/>
              <a:t>Reserve Advisors</a:t>
            </a:r>
          </a:p>
        </p:txBody>
      </p:sp>
      <p:sp>
        <p:nvSpPr>
          <p:cNvPr id="4" name="Content Placeholder 3">
            <a:extLst>
              <a:ext uri="{FF2B5EF4-FFF2-40B4-BE49-F238E27FC236}">
                <a16:creationId xmlns:a16="http://schemas.microsoft.com/office/drawing/2014/main" id="{5D93B9DC-A1D2-824C-80C7-1D667F5D783A}"/>
              </a:ext>
            </a:extLst>
          </p:cNvPr>
          <p:cNvSpPr>
            <a:spLocks noGrp="1"/>
          </p:cNvSpPr>
          <p:nvPr>
            <p:ph sz="half" idx="1"/>
          </p:nvPr>
        </p:nvSpPr>
        <p:spPr/>
        <p:txBody>
          <a:bodyPr>
            <a:normAutofit lnSpcReduction="10000"/>
          </a:bodyPr>
          <a:lstStyle/>
          <a:p>
            <a:r>
              <a:rPr lang="en-US" dirty="0"/>
              <a:t>A MSOE alumni runs a company that does exactly this</a:t>
            </a:r>
          </a:p>
          <a:p>
            <a:r>
              <a:rPr lang="en-US" dirty="0"/>
              <a:t>The company sends engineers out to your site to evaluate it</a:t>
            </a:r>
          </a:p>
          <a:p>
            <a:r>
              <a:rPr lang="en-US" dirty="0"/>
              <a:t>They have a very long list of items to check and evaluate</a:t>
            </a:r>
          </a:p>
          <a:p>
            <a:r>
              <a:rPr lang="en-US" dirty="0"/>
              <a:t>Based on that evaluation, they predict time to repair and costs</a:t>
            </a:r>
          </a:p>
          <a:p>
            <a:r>
              <a:rPr lang="en-US" dirty="0"/>
              <a:t>And then help with financial forecasting</a:t>
            </a:r>
          </a:p>
          <a:p>
            <a:endParaRPr lang="en-US" dirty="0"/>
          </a:p>
        </p:txBody>
      </p:sp>
      <p:pic>
        <p:nvPicPr>
          <p:cNvPr id="7" name="Content Placeholder 6" descr="A large house with trees in front of it&#10;&#10;Description automatically generated with low confidence">
            <a:extLst>
              <a:ext uri="{FF2B5EF4-FFF2-40B4-BE49-F238E27FC236}">
                <a16:creationId xmlns:a16="http://schemas.microsoft.com/office/drawing/2014/main" id="{ED440FC2-CEBA-5C44-89A7-2C9DDBE8A437}"/>
              </a:ext>
            </a:extLst>
          </p:cNvPr>
          <p:cNvPicPr>
            <a:picLocks noGrp="1" noChangeAspect="1"/>
          </p:cNvPicPr>
          <p:nvPr>
            <p:ph sz="half" idx="2"/>
          </p:nvPr>
        </p:nvPicPr>
        <p:blipFill>
          <a:blip r:embed="rId2"/>
          <a:stretch>
            <a:fillRect/>
          </a:stretch>
        </p:blipFill>
        <p:spPr>
          <a:xfrm>
            <a:off x="6172200" y="2488049"/>
            <a:ext cx="5181600" cy="3026490"/>
          </a:xfrm>
        </p:spPr>
      </p:pic>
      <p:sp>
        <p:nvSpPr>
          <p:cNvPr id="8" name="TextBox 7">
            <a:extLst>
              <a:ext uri="{FF2B5EF4-FFF2-40B4-BE49-F238E27FC236}">
                <a16:creationId xmlns:a16="http://schemas.microsoft.com/office/drawing/2014/main" id="{010BEACC-974E-3E4C-933A-5D9B10C10709}"/>
              </a:ext>
            </a:extLst>
          </p:cNvPr>
          <p:cNvSpPr txBox="1"/>
          <p:nvPr/>
        </p:nvSpPr>
        <p:spPr>
          <a:xfrm>
            <a:off x="2077463" y="6311900"/>
            <a:ext cx="8998041" cy="369332"/>
          </a:xfrm>
          <a:prstGeom prst="rect">
            <a:avLst/>
          </a:prstGeom>
          <a:noFill/>
        </p:spPr>
        <p:txBody>
          <a:bodyPr wrap="none" rtlCol="0">
            <a:spAutoFit/>
          </a:bodyPr>
          <a:lstStyle/>
          <a:p>
            <a:r>
              <a:rPr lang="en-US" dirty="0"/>
              <a:t>https://</a:t>
            </a:r>
            <a:r>
              <a:rPr lang="en-US" dirty="0" err="1"/>
              <a:t>www.reserveadvisors.com</a:t>
            </a:r>
            <a:r>
              <a:rPr lang="en-US" dirty="0"/>
              <a:t>/wp-content/uploads/2021/09/Reserve-Study-</a:t>
            </a:r>
            <a:r>
              <a:rPr lang="en-US" dirty="0" err="1"/>
              <a:t>Overview.pdf</a:t>
            </a:r>
            <a:endParaRPr lang="en-US" dirty="0"/>
          </a:p>
        </p:txBody>
      </p:sp>
      <p:sp>
        <p:nvSpPr>
          <p:cNvPr id="3" name="Slide Number Placeholder 2">
            <a:extLst>
              <a:ext uri="{FF2B5EF4-FFF2-40B4-BE49-F238E27FC236}">
                <a16:creationId xmlns:a16="http://schemas.microsoft.com/office/drawing/2014/main" id="{1098A904-5980-B7AF-59DF-B96A20980BA0}"/>
              </a:ext>
            </a:extLst>
          </p:cNvPr>
          <p:cNvSpPr>
            <a:spLocks noGrp="1"/>
          </p:cNvSpPr>
          <p:nvPr>
            <p:ph type="sldNum" sz="quarter" idx="12"/>
          </p:nvPr>
        </p:nvSpPr>
        <p:spPr/>
        <p:txBody>
          <a:bodyPr/>
          <a:lstStyle/>
          <a:p>
            <a:fld id="{E75FE122-86C0-4F4A-AC10-A1F94BF194E3}" type="slidenum">
              <a:rPr lang="en-US" smtClean="0"/>
              <a:t>35</a:t>
            </a:fld>
            <a:endParaRPr lang="en-US"/>
          </a:p>
        </p:txBody>
      </p:sp>
    </p:spTree>
    <p:extLst>
      <p:ext uri="{BB962C8B-B14F-4D97-AF65-F5344CB8AC3E}">
        <p14:creationId xmlns:p14="http://schemas.microsoft.com/office/powerpoint/2010/main" val="505461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1CA4-7911-2447-B376-EE7570CF5A27}"/>
              </a:ext>
            </a:extLst>
          </p:cNvPr>
          <p:cNvSpPr>
            <a:spLocks noGrp="1"/>
          </p:cNvSpPr>
          <p:nvPr>
            <p:ph type="title"/>
          </p:nvPr>
        </p:nvSpPr>
        <p:spPr/>
        <p:txBody>
          <a:bodyPr/>
          <a:lstStyle/>
          <a:p>
            <a:r>
              <a:rPr lang="en-US" dirty="0"/>
              <a:t>Retail Analytics: In-Store Customer Tracking</a:t>
            </a:r>
          </a:p>
        </p:txBody>
      </p:sp>
      <p:sp>
        <p:nvSpPr>
          <p:cNvPr id="3" name="Content Placeholder 2">
            <a:extLst>
              <a:ext uri="{FF2B5EF4-FFF2-40B4-BE49-F238E27FC236}">
                <a16:creationId xmlns:a16="http://schemas.microsoft.com/office/drawing/2014/main" id="{975CEB59-E0B3-ED46-98E6-A756B2FC8CF3}"/>
              </a:ext>
            </a:extLst>
          </p:cNvPr>
          <p:cNvSpPr>
            <a:spLocks noGrp="1"/>
          </p:cNvSpPr>
          <p:nvPr>
            <p:ph sz="half" idx="1"/>
          </p:nvPr>
        </p:nvSpPr>
        <p:spPr/>
        <p:txBody>
          <a:bodyPr/>
          <a:lstStyle/>
          <a:p>
            <a:r>
              <a:rPr lang="en-US" dirty="0"/>
              <a:t>Brick and mortar retail companies want to analyze customer intent and behavior just like online businesses</a:t>
            </a:r>
          </a:p>
          <a:p>
            <a:r>
              <a:rPr lang="en-US" dirty="0"/>
              <a:t>For well over a decade, various technologies have been developed for tracking customer movement in stores</a:t>
            </a:r>
          </a:p>
          <a:p>
            <a:r>
              <a:rPr lang="en-US" dirty="0"/>
              <a:t>Video analysis, tracking cell signals, etc.</a:t>
            </a:r>
          </a:p>
        </p:txBody>
      </p:sp>
      <p:pic>
        <p:nvPicPr>
          <p:cNvPr id="17410" name="Picture 2" descr="In-Store Customer Tracking">
            <a:extLst>
              <a:ext uri="{FF2B5EF4-FFF2-40B4-BE49-F238E27FC236}">
                <a16:creationId xmlns:a16="http://schemas.microsoft.com/office/drawing/2014/main" id="{683012B6-B54C-AA4F-89BD-DA8CA54D33E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45250" y="2610644"/>
            <a:ext cx="4635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5B93A2D-B3DC-FA42-904B-FEF45B6DD46E}"/>
              </a:ext>
            </a:extLst>
          </p:cNvPr>
          <p:cNvSpPr txBox="1"/>
          <p:nvPr/>
        </p:nvSpPr>
        <p:spPr>
          <a:xfrm>
            <a:off x="5635487" y="6311900"/>
            <a:ext cx="6401368" cy="369332"/>
          </a:xfrm>
          <a:prstGeom prst="rect">
            <a:avLst/>
          </a:prstGeom>
          <a:noFill/>
        </p:spPr>
        <p:txBody>
          <a:bodyPr wrap="none" rtlCol="0">
            <a:spAutoFit/>
          </a:bodyPr>
          <a:lstStyle/>
          <a:p>
            <a:r>
              <a:rPr lang="en-US" dirty="0"/>
              <a:t>https://</a:t>
            </a:r>
            <a:r>
              <a:rPr lang="en-US" dirty="0" err="1"/>
              <a:t>behavioranalyticsretail.com</a:t>
            </a:r>
            <a:r>
              <a:rPr lang="en-US" dirty="0"/>
              <a:t>/technologies-tracking-people/</a:t>
            </a:r>
          </a:p>
        </p:txBody>
      </p:sp>
      <p:sp>
        <p:nvSpPr>
          <p:cNvPr id="4" name="Slide Number Placeholder 3">
            <a:extLst>
              <a:ext uri="{FF2B5EF4-FFF2-40B4-BE49-F238E27FC236}">
                <a16:creationId xmlns:a16="http://schemas.microsoft.com/office/drawing/2014/main" id="{716AF2A5-FB13-20E1-EC37-AEA8D3109FC4}"/>
              </a:ext>
            </a:extLst>
          </p:cNvPr>
          <p:cNvSpPr>
            <a:spLocks noGrp="1"/>
          </p:cNvSpPr>
          <p:nvPr>
            <p:ph type="sldNum" sz="quarter" idx="12"/>
          </p:nvPr>
        </p:nvSpPr>
        <p:spPr/>
        <p:txBody>
          <a:bodyPr/>
          <a:lstStyle/>
          <a:p>
            <a:fld id="{E75FE122-86C0-4F4A-AC10-A1F94BF194E3}" type="slidenum">
              <a:rPr lang="en-US" smtClean="0"/>
              <a:t>36</a:t>
            </a:fld>
            <a:endParaRPr lang="en-US"/>
          </a:p>
        </p:txBody>
      </p:sp>
    </p:spTree>
    <p:extLst>
      <p:ext uri="{BB962C8B-B14F-4D97-AF65-F5344CB8AC3E}">
        <p14:creationId xmlns:p14="http://schemas.microsoft.com/office/powerpoint/2010/main" val="2254907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1CA4-7911-2447-B376-EE7570CF5A27}"/>
              </a:ext>
            </a:extLst>
          </p:cNvPr>
          <p:cNvSpPr>
            <a:spLocks noGrp="1"/>
          </p:cNvSpPr>
          <p:nvPr>
            <p:ph type="title"/>
          </p:nvPr>
        </p:nvSpPr>
        <p:spPr/>
        <p:txBody>
          <a:bodyPr/>
          <a:lstStyle/>
          <a:p>
            <a:r>
              <a:rPr lang="en-US" dirty="0" err="1"/>
              <a:t>Scanalytics</a:t>
            </a:r>
            <a:endParaRPr lang="en-US" dirty="0"/>
          </a:p>
        </p:txBody>
      </p:sp>
      <p:sp>
        <p:nvSpPr>
          <p:cNvPr id="3" name="Content Placeholder 2">
            <a:extLst>
              <a:ext uri="{FF2B5EF4-FFF2-40B4-BE49-F238E27FC236}">
                <a16:creationId xmlns:a16="http://schemas.microsoft.com/office/drawing/2014/main" id="{975CEB59-E0B3-ED46-98E6-A756B2FC8CF3}"/>
              </a:ext>
            </a:extLst>
          </p:cNvPr>
          <p:cNvSpPr>
            <a:spLocks noGrp="1"/>
          </p:cNvSpPr>
          <p:nvPr>
            <p:ph sz="half" idx="1"/>
          </p:nvPr>
        </p:nvSpPr>
        <p:spPr/>
        <p:txBody>
          <a:bodyPr/>
          <a:lstStyle/>
          <a:p>
            <a:r>
              <a:rPr lang="en-US" dirty="0"/>
              <a:t>A local start up created a different approach</a:t>
            </a:r>
          </a:p>
          <a:p>
            <a:r>
              <a:rPr lang="en-US" dirty="0"/>
              <a:t>They developed proprietary sensors that go under the floor</a:t>
            </a:r>
          </a:p>
          <a:p>
            <a:r>
              <a:rPr lang="en-US" dirty="0"/>
              <a:t>These sensors measure pressure over time</a:t>
            </a:r>
          </a:p>
        </p:txBody>
      </p:sp>
      <p:sp>
        <p:nvSpPr>
          <p:cNvPr id="5" name="TextBox 4">
            <a:extLst>
              <a:ext uri="{FF2B5EF4-FFF2-40B4-BE49-F238E27FC236}">
                <a16:creationId xmlns:a16="http://schemas.microsoft.com/office/drawing/2014/main" id="{65B93A2D-B3DC-FA42-904B-FEF45B6DD46E}"/>
              </a:ext>
            </a:extLst>
          </p:cNvPr>
          <p:cNvSpPr txBox="1"/>
          <p:nvPr/>
        </p:nvSpPr>
        <p:spPr>
          <a:xfrm>
            <a:off x="5635487" y="6311900"/>
            <a:ext cx="4268156" cy="369332"/>
          </a:xfrm>
          <a:prstGeom prst="rect">
            <a:avLst/>
          </a:prstGeom>
          <a:noFill/>
        </p:spPr>
        <p:txBody>
          <a:bodyPr wrap="none" rtlCol="0">
            <a:spAutoFit/>
          </a:bodyPr>
          <a:lstStyle/>
          <a:p>
            <a:r>
              <a:rPr lang="en-US" dirty="0"/>
              <a:t>https://</a:t>
            </a:r>
            <a:r>
              <a:rPr lang="en-US" dirty="0" err="1"/>
              <a:t>www.scanalyticsinc.com</a:t>
            </a:r>
            <a:r>
              <a:rPr lang="en-US" dirty="0"/>
              <a:t>/</a:t>
            </a:r>
            <a:r>
              <a:rPr lang="en-US" dirty="0" err="1"/>
              <a:t>solesensor</a:t>
            </a:r>
            <a:endParaRPr lang="en-US" dirty="0"/>
          </a:p>
        </p:txBody>
      </p:sp>
      <p:pic>
        <p:nvPicPr>
          <p:cNvPr id="9" name="Content Placeholder 8" descr="A picture containing floor, indoor&#10;&#10;Description automatically generated">
            <a:extLst>
              <a:ext uri="{FF2B5EF4-FFF2-40B4-BE49-F238E27FC236}">
                <a16:creationId xmlns:a16="http://schemas.microsoft.com/office/drawing/2014/main" id="{D55C67C6-D5A8-804D-AF12-260360A16F47}"/>
              </a:ext>
            </a:extLst>
          </p:cNvPr>
          <p:cNvPicPr>
            <a:picLocks noGrp="1" noChangeAspect="1"/>
          </p:cNvPicPr>
          <p:nvPr>
            <p:ph sz="half" idx="2"/>
          </p:nvPr>
        </p:nvPicPr>
        <p:blipFill>
          <a:blip r:embed="rId2"/>
          <a:stretch>
            <a:fillRect/>
          </a:stretch>
        </p:blipFill>
        <p:spPr>
          <a:xfrm>
            <a:off x="6172200" y="2028483"/>
            <a:ext cx="5181600" cy="3945622"/>
          </a:xfrm>
        </p:spPr>
      </p:pic>
      <p:sp>
        <p:nvSpPr>
          <p:cNvPr id="4" name="Slide Number Placeholder 3">
            <a:extLst>
              <a:ext uri="{FF2B5EF4-FFF2-40B4-BE49-F238E27FC236}">
                <a16:creationId xmlns:a16="http://schemas.microsoft.com/office/drawing/2014/main" id="{B0D677AA-2F12-E14D-0E92-E63178746CE5}"/>
              </a:ext>
            </a:extLst>
          </p:cNvPr>
          <p:cNvSpPr>
            <a:spLocks noGrp="1"/>
          </p:cNvSpPr>
          <p:nvPr>
            <p:ph type="sldNum" sz="quarter" idx="12"/>
          </p:nvPr>
        </p:nvSpPr>
        <p:spPr/>
        <p:txBody>
          <a:bodyPr/>
          <a:lstStyle/>
          <a:p>
            <a:fld id="{E75FE122-86C0-4F4A-AC10-A1F94BF194E3}" type="slidenum">
              <a:rPr lang="en-US" smtClean="0"/>
              <a:t>37</a:t>
            </a:fld>
            <a:endParaRPr lang="en-US"/>
          </a:p>
        </p:txBody>
      </p:sp>
    </p:spTree>
    <p:extLst>
      <p:ext uri="{BB962C8B-B14F-4D97-AF65-F5344CB8AC3E}">
        <p14:creationId xmlns:p14="http://schemas.microsoft.com/office/powerpoint/2010/main" val="6494318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1CA4-7911-2447-B376-EE7570CF5A27}"/>
              </a:ext>
            </a:extLst>
          </p:cNvPr>
          <p:cNvSpPr>
            <a:spLocks noGrp="1"/>
          </p:cNvSpPr>
          <p:nvPr>
            <p:ph type="title"/>
          </p:nvPr>
        </p:nvSpPr>
        <p:spPr/>
        <p:txBody>
          <a:bodyPr/>
          <a:lstStyle/>
          <a:p>
            <a:r>
              <a:rPr lang="en-US" dirty="0" err="1"/>
              <a:t>Scanalytics</a:t>
            </a:r>
            <a:endParaRPr lang="en-US" dirty="0"/>
          </a:p>
        </p:txBody>
      </p:sp>
      <p:sp>
        <p:nvSpPr>
          <p:cNvPr id="3" name="Content Placeholder 2">
            <a:extLst>
              <a:ext uri="{FF2B5EF4-FFF2-40B4-BE49-F238E27FC236}">
                <a16:creationId xmlns:a16="http://schemas.microsoft.com/office/drawing/2014/main" id="{975CEB59-E0B3-ED46-98E6-A756B2FC8CF3}"/>
              </a:ext>
            </a:extLst>
          </p:cNvPr>
          <p:cNvSpPr>
            <a:spLocks noGrp="1"/>
          </p:cNvSpPr>
          <p:nvPr>
            <p:ph sz="half" idx="1"/>
          </p:nvPr>
        </p:nvSpPr>
        <p:spPr/>
        <p:txBody>
          <a:bodyPr/>
          <a:lstStyle/>
          <a:p>
            <a:r>
              <a:rPr lang="en-US" dirty="0"/>
              <a:t>The sensors measure pressure</a:t>
            </a:r>
          </a:p>
          <a:p>
            <a:r>
              <a:rPr lang="en-US" dirty="0"/>
              <a:t>The pressure is used to track a customer as they move through a store</a:t>
            </a:r>
          </a:p>
          <a:p>
            <a:r>
              <a:rPr lang="en-US" dirty="0"/>
              <a:t>These require sophisticated motion tracking algorithms that can handle noise, multiple overlapping paths, etc.</a:t>
            </a:r>
          </a:p>
        </p:txBody>
      </p:sp>
      <p:sp>
        <p:nvSpPr>
          <p:cNvPr id="5" name="TextBox 4">
            <a:extLst>
              <a:ext uri="{FF2B5EF4-FFF2-40B4-BE49-F238E27FC236}">
                <a16:creationId xmlns:a16="http://schemas.microsoft.com/office/drawing/2014/main" id="{65B93A2D-B3DC-FA42-904B-FEF45B6DD46E}"/>
              </a:ext>
            </a:extLst>
          </p:cNvPr>
          <p:cNvSpPr txBox="1"/>
          <p:nvPr/>
        </p:nvSpPr>
        <p:spPr>
          <a:xfrm>
            <a:off x="5635487" y="6311900"/>
            <a:ext cx="4268156" cy="369332"/>
          </a:xfrm>
          <a:prstGeom prst="rect">
            <a:avLst/>
          </a:prstGeom>
          <a:noFill/>
        </p:spPr>
        <p:txBody>
          <a:bodyPr wrap="none" rtlCol="0">
            <a:spAutoFit/>
          </a:bodyPr>
          <a:lstStyle/>
          <a:p>
            <a:r>
              <a:rPr lang="en-US" dirty="0"/>
              <a:t>https://</a:t>
            </a:r>
            <a:r>
              <a:rPr lang="en-US" dirty="0" err="1"/>
              <a:t>www.scanalyticsinc.com</a:t>
            </a:r>
            <a:r>
              <a:rPr lang="en-US" dirty="0"/>
              <a:t>/</a:t>
            </a:r>
            <a:r>
              <a:rPr lang="en-US" dirty="0" err="1"/>
              <a:t>solesensor</a:t>
            </a:r>
            <a:endParaRPr lang="en-US" dirty="0"/>
          </a:p>
        </p:txBody>
      </p:sp>
      <p:pic>
        <p:nvPicPr>
          <p:cNvPr id="8" name="Content Placeholder 7" descr="Chart, box and whisker chart&#10;&#10;Description automatically generated">
            <a:extLst>
              <a:ext uri="{FF2B5EF4-FFF2-40B4-BE49-F238E27FC236}">
                <a16:creationId xmlns:a16="http://schemas.microsoft.com/office/drawing/2014/main" id="{93829A8E-6B59-5D44-9B9A-144E8693E805}"/>
              </a:ext>
            </a:extLst>
          </p:cNvPr>
          <p:cNvPicPr>
            <a:picLocks noGrp="1" noChangeAspect="1"/>
          </p:cNvPicPr>
          <p:nvPr>
            <p:ph sz="half" idx="2"/>
          </p:nvPr>
        </p:nvPicPr>
        <p:blipFill>
          <a:blip r:embed="rId2"/>
          <a:stretch>
            <a:fillRect/>
          </a:stretch>
        </p:blipFill>
        <p:spPr>
          <a:xfrm>
            <a:off x="6546759" y="1825625"/>
            <a:ext cx="4432481" cy="4351338"/>
          </a:xfrm>
        </p:spPr>
      </p:pic>
      <p:sp>
        <p:nvSpPr>
          <p:cNvPr id="4" name="Slide Number Placeholder 3">
            <a:extLst>
              <a:ext uri="{FF2B5EF4-FFF2-40B4-BE49-F238E27FC236}">
                <a16:creationId xmlns:a16="http://schemas.microsoft.com/office/drawing/2014/main" id="{929FD277-953C-BA2A-AECF-9C2AA8D32B64}"/>
              </a:ext>
            </a:extLst>
          </p:cNvPr>
          <p:cNvSpPr>
            <a:spLocks noGrp="1"/>
          </p:cNvSpPr>
          <p:nvPr>
            <p:ph type="sldNum" sz="quarter" idx="12"/>
          </p:nvPr>
        </p:nvSpPr>
        <p:spPr/>
        <p:txBody>
          <a:bodyPr/>
          <a:lstStyle/>
          <a:p>
            <a:fld id="{E75FE122-86C0-4F4A-AC10-A1F94BF194E3}" type="slidenum">
              <a:rPr lang="en-US" smtClean="0"/>
              <a:t>38</a:t>
            </a:fld>
            <a:endParaRPr lang="en-US"/>
          </a:p>
        </p:txBody>
      </p:sp>
    </p:spTree>
    <p:extLst>
      <p:ext uri="{BB962C8B-B14F-4D97-AF65-F5344CB8AC3E}">
        <p14:creationId xmlns:p14="http://schemas.microsoft.com/office/powerpoint/2010/main" val="3492377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1CA4-7911-2447-B376-EE7570CF5A27}"/>
              </a:ext>
            </a:extLst>
          </p:cNvPr>
          <p:cNvSpPr>
            <a:spLocks noGrp="1"/>
          </p:cNvSpPr>
          <p:nvPr>
            <p:ph type="title"/>
          </p:nvPr>
        </p:nvSpPr>
        <p:spPr/>
        <p:txBody>
          <a:bodyPr/>
          <a:lstStyle/>
          <a:p>
            <a:r>
              <a:rPr lang="en-US" dirty="0" err="1"/>
              <a:t>Scanalytics</a:t>
            </a:r>
            <a:endParaRPr lang="en-US" dirty="0"/>
          </a:p>
        </p:txBody>
      </p:sp>
      <p:sp>
        <p:nvSpPr>
          <p:cNvPr id="3" name="Content Placeholder 2">
            <a:extLst>
              <a:ext uri="{FF2B5EF4-FFF2-40B4-BE49-F238E27FC236}">
                <a16:creationId xmlns:a16="http://schemas.microsoft.com/office/drawing/2014/main" id="{975CEB59-E0B3-ED46-98E6-A756B2FC8CF3}"/>
              </a:ext>
            </a:extLst>
          </p:cNvPr>
          <p:cNvSpPr>
            <a:spLocks noGrp="1"/>
          </p:cNvSpPr>
          <p:nvPr>
            <p:ph sz="half" idx="1"/>
          </p:nvPr>
        </p:nvSpPr>
        <p:spPr/>
        <p:txBody>
          <a:bodyPr/>
          <a:lstStyle/>
          <a:p>
            <a:r>
              <a:rPr lang="en-US" dirty="0"/>
              <a:t>Analytics software is used to summarize the data and present insights to the business</a:t>
            </a:r>
          </a:p>
          <a:p>
            <a:r>
              <a:rPr lang="en-US" dirty="0"/>
              <a:t>For examples, sensors placed at entrances can be used to measure the inflow and outflow of customers and thus the total number of customers in the store at any given time</a:t>
            </a:r>
          </a:p>
        </p:txBody>
      </p:sp>
      <p:sp>
        <p:nvSpPr>
          <p:cNvPr id="5" name="TextBox 4">
            <a:extLst>
              <a:ext uri="{FF2B5EF4-FFF2-40B4-BE49-F238E27FC236}">
                <a16:creationId xmlns:a16="http://schemas.microsoft.com/office/drawing/2014/main" id="{65B93A2D-B3DC-FA42-904B-FEF45B6DD46E}"/>
              </a:ext>
            </a:extLst>
          </p:cNvPr>
          <p:cNvSpPr txBox="1"/>
          <p:nvPr/>
        </p:nvSpPr>
        <p:spPr>
          <a:xfrm>
            <a:off x="5635487" y="6311900"/>
            <a:ext cx="4271041" cy="369332"/>
          </a:xfrm>
          <a:prstGeom prst="rect">
            <a:avLst/>
          </a:prstGeom>
          <a:noFill/>
        </p:spPr>
        <p:txBody>
          <a:bodyPr wrap="none" rtlCol="0">
            <a:spAutoFit/>
          </a:bodyPr>
          <a:lstStyle/>
          <a:p>
            <a:r>
              <a:rPr lang="en-US" dirty="0"/>
              <a:t>https://</a:t>
            </a:r>
            <a:r>
              <a:rPr lang="en-US" dirty="0" err="1"/>
              <a:t>www.scanalyticsinc.com</a:t>
            </a:r>
            <a:r>
              <a:rPr lang="en-US" dirty="0"/>
              <a:t>/dashboard</a:t>
            </a:r>
          </a:p>
        </p:txBody>
      </p:sp>
      <p:pic>
        <p:nvPicPr>
          <p:cNvPr id="7" name="Content Placeholder 6" descr="Graphical user interface&#10;&#10;Description automatically generated">
            <a:extLst>
              <a:ext uri="{FF2B5EF4-FFF2-40B4-BE49-F238E27FC236}">
                <a16:creationId xmlns:a16="http://schemas.microsoft.com/office/drawing/2014/main" id="{44A12FF9-1B2D-8B48-9909-53CC6BFB9173}"/>
              </a:ext>
            </a:extLst>
          </p:cNvPr>
          <p:cNvPicPr>
            <a:picLocks noGrp="1" noChangeAspect="1"/>
          </p:cNvPicPr>
          <p:nvPr>
            <p:ph sz="half" idx="2"/>
          </p:nvPr>
        </p:nvPicPr>
        <p:blipFill>
          <a:blip r:embed="rId2"/>
          <a:stretch>
            <a:fillRect/>
          </a:stretch>
        </p:blipFill>
        <p:spPr>
          <a:xfrm>
            <a:off x="6172200" y="2604691"/>
            <a:ext cx="5181600" cy="2793206"/>
          </a:xfrm>
        </p:spPr>
      </p:pic>
      <p:sp>
        <p:nvSpPr>
          <p:cNvPr id="4" name="Slide Number Placeholder 3">
            <a:extLst>
              <a:ext uri="{FF2B5EF4-FFF2-40B4-BE49-F238E27FC236}">
                <a16:creationId xmlns:a16="http://schemas.microsoft.com/office/drawing/2014/main" id="{CF49DED1-078A-D397-D035-318107F3CCDF}"/>
              </a:ext>
            </a:extLst>
          </p:cNvPr>
          <p:cNvSpPr>
            <a:spLocks noGrp="1"/>
          </p:cNvSpPr>
          <p:nvPr>
            <p:ph type="sldNum" sz="quarter" idx="12"/>
          </p:nvPr>
        </p:nvSpPr>
        <p:spPr/>
        <p:txBody>
          <a:bodyPr/>
          <a:lstStyle/>
          <a:p>
            <a:fld id="{E75FE122-86C0-4F4A-AC10-A1F94BF194E3}" type="slidenum">
              <a:rPr lang="en-US" smtClean="0"/>
              <a:t>39</a:t>
            </a:fld>
            <a:endParaRPr lang="en-US"/>
          </a:p>
        </p:txBody>
      </p:sp>
    </p:spTree>
    <p:extLst>
      <p:ext uri="{BB962C8B-B14F-4D97-AF65-F5344CB8AC3E}">
        <p14:creationId xmlns:p14="http://schemas.microsoft.com/office/powerpoint/2010/main" val="1101138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A2470-C4F0-0A4F-A846-A28B3BBCC6E4}"/>
              </a:ext>
            </a:extLst>
          </p:cNvPr>
          <p:cNvSpPr>
            <a:spLocks noGrp="1"/>
          </p:cNvSpPr>
          <p:nvPr>
            <p:ph type="title"/>
          </p:nvPr>
        </p:nvSpPr>
        <p:spPr/>
        <p:txBody>
          <a:bodyPr/>
          <a:lstStyle/>
          <a:p>
            <a:r>
              <a:rPr lang="en-US" dirty="0"/>
              <a:t>User Visits</a:t>
            </a:r>
          </a:p>
        </p:txBody>
      </p:sp>
      <p:pic>
        <p:nvPicPr>
          <p:cNvPr id="4" name="Picture 3" descr="Graphical user interface, website&#10;&#10;Description automatically generated">
            <a:extLst>
              <a:ext uri="{FF2B5EF4-FFF2-40B4-BE49-F238E27FC236}">
                <a16:creationId xmlns:a16="http://schemas.microsoft.com/office/drawing/2014/main" id="{D7CD0A30-F124-3645-A8BD-06988BF40F5A}"/>
              </a:ext>
            </a:extLst>
          </p:cNvPr>
          <p:cNvPicPr>
            <a:picLocks noChangeAspect="1"/>
          </p:cNvPicPr>
          <p:nvPr/>
        </p:nvPicPr>
        <p:blipFill>
          <a:blip r:embed="rId2"/>
          <a:stretch>
            <a:fillRect/>
          </a:stretch>
        </p:blipFill>
        <p:spPr>
          <a:xfrm>
            <a:off x="0" y="1521849"/>
            <a:ext cx="3463176" cy="1828800"/>
          </a:xfrm>
          <a:prstGeom prst="rect">
            <a:avLst/>
          </a:prstGeom>
        </p:spPr>
      </p:pic>
      <p:pic>
        <p:nvPicPr>
          <p:cNvPr id="6" name="Picture 5" descr="Graphical user interface, application&#10;&#10;Description automatically generated with medium confidence">
            <a:extLst>
              <a:ext uri="{FF2B5EF4-FFF2-40B4-BE49-F238E27FC236}">
                <a16:creationId xmlns:a16="http://schemas.microsoft.com/office/drawing/2014/main" id="{BF2315FB-871C-C64A-8992-A7DE1F2BFAFC}"/>
              </a:ext>
            </a:extLst>
          </p:cNvPr>
          <p:cNvPicPr>
            <a:picLocks noChangeAspect="1"/>
          </p:cNvPicPr>
          <p:nvPr/>
        </p:nvPicPr>
        <p:blipFill>
          <a:blip r:embed="rId3"/>
          <a:stretch>
            <a:fillRect/>
          </a:stretch>
        </p:blipFill>
        <p:spPr>
          <a:xfrm>
            <a:off x="4591135" y="1521849"/>
            <a:ext cx="3009729" cy="1828800"/>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66FA3548-62A6-444E-9D64-855E7487D7B8}"/>
              </a:ext>
            </a:extLst>
          </p:cNvPr>
          <p:cNvPicPr>
            <a:picLocks noChangeAspect="1"/>
          </p:cNvPicPr>
          <p:nvPr/>
        </p:nvPicPr>
        <p:blipFill>
          <a:blip r:embed="rId4"/>
          <a:stretch>
            <a:fillRect/>
          </a:stretch>
        </p:blipFill>
        <p:spPr>
          <a:xfrm>
            <a:off x="8368748" y="1521849"/>
            <a:ext cx="3636948" cy="182880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718050F-79C3-BD48-9215-210B9479C011}"/>
              </a:ext>
            </a:extLst>
          </p:cNvPr>
          <p:cNvPicPr>
            <a:picLocks noChangeAspect="1"/>
          </p:cNvPicPr>
          <p:nvPr/>
        </p:nvPicPr>
        <p:blipFill>
          <a:blip r:embed="rId5"/>
          <a:stretch>
            <a:fillRect/>
          </a:stretch>
        </p:blipFill>
        <p:spPr>
          <a:xfrm>
            <a:off x="9243497" y="4033907"/>
            <a:ext cx="1887450" cy="1828800"/>
          </a:xfrm>
          <a:prstGeom prst="rect">
            <a:avLst/>
          </a:prstGeom>
        </p:spPr>
      </p:pic>
      <p:pic>
        <p:nvPicPr>
          <p:cNvPr id="12" name="Picture 11" descr="Graphical user interface, website&#10;&#10;Description automatically generated">
            <a:extLst>
              <a:ext uri="{FF2B5EF4-FFF2-40B4-BE49-F238E27FC236}">
                <a16:creationId xmlns:a16="http://schemas.microsoft.com/office/drawing/2014/main" id="{5C3D03FC-5A57-2546-BEB5-35D812282264}"/>
              </a:ext>
            </a:extLst>
          </p:cNvPr>
          <p:cNvPicPr>
            <a:picLocks noChangeAspect="1"/>
          </p:cNvPicPr>
          <p:nvPr/>
        </p:nvPicPr>
        <p:blipFill>
          <a:blip r:embed="rId6"/>
          <a:stretch>
            <a:fillRect/>
          </a:stretch>
        </p:blipFill>
        <p:spPr>
          <a:xfrm>
            <a:off x="2813452" y="3576707"/>
            <a:ext cx="4787412" cy="2743200"/>
          </a:xfrm>
          <a:prstGeom prst="rect">
            <a:avLst/>
          </a:prstGeom>
        </p:spPr>
      </p:pic>
      <p:sp>
        <p:nvSpPr>
          <p:cNvPr id="13" name="TextBox 12">
            <a:extLst>
              <a:ext uri="{FF2B5EF4-FFF2-40B4-BE49-F238E27FC236}">
                <a16:creationId xmlns:a16="http://schemas.microsoft.com/office/drawing/2014/main" id="{E706D899-0E32-F64E-A53A-6A7C91AC5F2E}"/>
              </a:ext>
            </a:extLst>
          </p:cNvPr>
          <p:cNvSpPr txBox="1"/>
          <p:nvPr/>
        </p:nvSpPr>
        <p:spPr>
          <a:xfrm>
            <a:off x="183433" y="4641574"/>
            <a:ext cx="1974771" cy="954107"/>
          </a:xfrm>
          <a:prstGeom prst="rect">
            <a:avLst/>
          </a:prstGeom>
          <a:noFill/>
        </p:spPr>
        <p:txBody>
          <a:bodyPr wrap="none" rtlCol="0">
            <a:spAutoFit/>
          </a:bodyPr>
          <a:lstStyle/>
          <a:p>
            <a:r>
              <a:rPr lang="en-US" sz="2800" dirty="0"/>
              <a:t>Leave,</a:t>
            </a:r>
            <a:br>
              <a:rPr lang="en-US" sz="2800" dirty="0"/>
            </a:br>
            <a:r>
              <a:rPr lang="en-US" sz="2800" dirty="0"/>
              <a:t>no purchase</a:t>
            </a:r>
          </a:p>
        </p:txBody>
      </p:sp>
      <p:sp>
        <p:nvSpPr>
          <p:cNvPr id="3" name="Slide Number Placeholder 2">
            <a:extLst>
              <a:ext uri="{FF2B5EF4-FFF2-40B4-BE49-F238E27FC236}">
                <a16:creationId xmlns:a16="http://schemas.microsoft.com/office/drawing/2014/main" id="{07DB1FB1-8AD1-7BB6-0734-93EAB6E8EC75}"/>
              </a:ext>
            </a:extLst>
          </p:cNvPr>
          <p:cNvSpPr>
            <a:spLocks noGrp="1"/>
          </p:cNvSpPr>
          <p:nvPr>
            <p:ph type="sldNum" sz="quarter" idx="12"/>
          </p:nvPr>
        </p:nvSpPr>
        <p:spPr/>
        <p:txBody>
          <a:bodyPr/>
          <a:lstStyle/>
          <a:p>
            <a:fld id="{E75FE122-86C0-4F4A-AC10-A1F94BF194E3}" type="slidenum">
              <a:rPr lang="en-US" smtClean="0"/>
              <a:t>4</a:t>
            </a:fld>
            <a:endParaRPr lang="en-US"/>
          </a:p>
        </p:txBody>
      </p:sp>
    </p:spTree>
    <p:extLst>
      <p:ext uri="{BB962C8B-B14F-4D97-AF65-F5344CB8AC3E}">
        <p14:creationId xmlns:p14="http://schemas.microsoft.com/office/powerpoint/2010/main" val="30700170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DC580A-F8B3-9640-BFF2-AEC6FE07DB06}"/>
              </a:ext>
            </a:extLst>
          </p:cNvPr>
          <p:cNvSpPr>
            <a:spLocks noGrp="1"/>
          </p:cNvSpPr>
          <p:nvPr>
            <p:ph type="title"/>
          </p:nvPr>
        </p:nvSpPr>
        <p:spPr/>
        <p:txBody>
          <a:bodyPr/>
          <a:lstStyle/>
          <a:p>
            <a:r>
              <a:rPr lang="en-US" dirty="0"/>
              <a:t>Food</a:t>
            </a:r>
          </a:p>
        </p:txBody>
      </p:sp>
      <p:sp>
        <p:nvSpPr>
          <p:cNvPr id="4" name="Content Placeholder 3">
            <a:extLst>
              <a:ext uri="{FF2B5EF4-FFF2-40B4-BE49-F238E27FC236}">
                <a16:creationId xmlns:a16="http://schemas.microsoft.com/office/drawing/2014/main" id="{D38946D0-5FB6-6646-85F6-A03E46C12483}"/>
              </a:ext>
            </a:extLst>
          </p:cNvPr>
          <p:cNvSpPr>
            <a:spLocks noGrp="1"/>
          </p:cNvSpPr>
          <p:nvPr>
            <p:ph sz="half" idx="1"/>
          </p:nvPr>
        </p:nvSpPr>
        <p:spPr/>
        <p:txBody>
          <a:bodyPr/>
          <a:lstStyle/>
          <a:p>
            <a:r>
              <a:rPr lang="en-US" dirty="0"/>
              <a:t>Apps for tracking calories or suggesting recipes need information about the food</a:t>
            </a:r>
          </a:p>
          <a:p>
            <a:r>
              <a:rPr lang="en-US" dirty="0"/>
              <a:t>Many of these products buy food nutrition databases to populate their app</a:t>
            </a:r>
          </a:p>
          <a:p>
            <a:r>
              <a:rPr lang="en-US" dirty="0"/>
              <a:t>Use the serving info provided by user to calculate calories and macronutrients</a:t>
            </a:r>
          </a:p>
          <a:p>
            <a:r>
              <a:rPr lang="en-US" dirty="0"/>
              <a:t>Help user stay under budget</a:t>
            </a:r>
          </a:p>
        </p:txBody>
      </p:sp>
      <p:pic>
        <p:nvPicPr>
          <p:cNvPr id="1026" name="Picture 2">
            <a:extLst>
              <a:ext uri="{FF2B5EF4-FFF2-40B4-BE49-F238E27FC236}">
                <a16:creationId xmlns:a16="http://schemas.microsoft.com/office/drawing/2014/main" id="{AE861930-1D53-DD44-B19E-A87241DA507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569231" y="228600"/>
            <a:ext cx="3248891" cy="6400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81A512-11A0-F94D-AE5E-74230804A433}"/>
              </a:ext>
            </a:extLst>
          </p:cNvPr>
          <p:cNvSpPr txBox="1"/>
          <p:nvPr/>
        </p:nvSpPr>
        <p:spPr>
          <a:xfrm>
            <a:off x="248478" y="6444734"/>
            <a:ext cx="5263942" cy="369332"/>
          </a:xfrm>
          <a:prstGeom prst="rect">
            <a:avLst/>
          </a:prstGeom>
          <a:noFill/>
        </p:spPr>
        <p:txBody>
          <a:bodyPr wrap="none" rtlCol="0">
            <a:spAutoFit/>
          </a:bodyPr>
          <a:lstStyle/>
          <a:p>
            <a:r>
              <a:rPr lang="en-US" dirty="0"/>
              <a:t>https://</a:t>
            </a:r>
            <a:r>
              <a:rPr lang="en-US" dirty="0" err="1"/>
              <a:t>www.coloradopotato.org</a:t>
            </a:r>
            <a:r>
              <a:rPr lang="en-US" dirty="0"/>
              <a:t>/new-nutrition-label/</a:t>
            </a:r>
          </a:p>
        </p:txBody>
      </p:sp>
      <p:sp>
        <p:nvSpPr>
          <p:cNvPr id="3" name="Slide Number Placeholder 2">
            <a:extLst>
              <a:ext uri="{FF2B5EF4-FFF2-40B4-BE49-F238E27FC236}">
                <a16:creationId xmlns:a16="http://schemas.microsoft.com/office/drawing/2014/main" id="{66DF8F84-0A3E-E221-7D9C-89248FE6E7CA}"/>
              </a:ext>
            </a:extLst>
          </p:cNvPr>
          <p:cNvSpPr>
            <a:spLocks noGrp="1"/>
          </p:cNvSpPr>
          <p:nvPr>
            <p:ph type="sldNum" sz="quarter" idx="12"/>
          </p:nvPr>
        </p:nvSpPr>
        <p:spPr/>
        <p:txBody>
          <a:bodyPr/>
          <a:lstStyle/>
          <a:p>
            <a:fld id="{E75FE122-86C0-4F4A-AC10-A1F94BF194E3}" type="slidenum">
              <a:rPr lang="en-US" smtClean="0"/>
              <a:t>40</a:t>
            </a:fld>
            <a:endParaRPr lang="en-US"/>
          </a:p>
        </p:txBody>
      </p:sp>
    </p:spTree>
    <p:extLst>
      <p:ext uri="{BB962C8B-B14F-4D97-AF65-F5344CB8AC3E}">
        <p14:creationId xmlns:p14="http://schemas.microsoft.com/office/powerpoint/2010/main" val="4052236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BAE30-2E00-BA4D-84B0-D807632CA03A}"/>
              </a:ext>
            </a:extLst>
          </p:cNvPr>
          <p:cNvSpPr>
            <a:spLocks noGrp="1"/>
          </p:cNvSpPr>
          <p:nvPr>
            <p:ph type="title"/>
          </p:nvPr>
        </p:nvSpPr>
        <p:spPr/>
        <p:txBody>
          <a:bodyPr/>
          <a:lstStyle/>
          <a:p>
            <a:r>
              <a:rPr lang="en-US" dirty="0"/>
              <a:t>Session-Level Features</a:t>
            </a:r>
          </a:p>
        </p:txBody>
      </p:sp>
      <p:pic>
        <p:nvPicPr>
          <p:cNvPr id="1026" name="Picture 2" descr="clickstream-data-img8">
            <a:extLst>
              <a:ext uri="{FF2B5EF4-FFF2-40B4-BE49-F238E27FC236}">
                <a16:creationId xmlns:a16="http://schemas.microsoft.com/office/drawing/2014/main" id="{2A86734F-8701-AC46-A693-EEC4DFC26C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0415" y="1690688"/>
            <a:ext cx="1115117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F09B5A-71AC-544A-931F-D9761C99AFB3}"/>
              </a:ext>
            </a:extLst>
          </p:cNvPr>
          <p:cNvSpPr txBox="1"/>
          <p:nvPr/>
        </p:nvSpPr>
        <p:spPr>
          <a:xfrm>
            <a:off x="397565" y="5516217"/>
            <a:ext cx="7554440" cy="369332"/>
          </a:xfrm>
          <a:prstGeom prst="rect">
            <a:avLst/>
          </a:prstGeom>
          <a:noFill/>
        </p:spPr>
        <p:txBody>
          <a:bodyPr wrap="none" rtlCol="0">
            <a:spAutoFit/>
          </a:bodyPr>
          <a:lstStyle/>
          <a:p>
            <a:r>
              <a:rPr lang="en-US" dirty="0">
                <a:hlinkClick r:id="rId3"/>
              </a:rPr>
              <a:t>https://</a:t>
            </a:r>
            <a:r>
              <a:rPr lang="en-US" dirty="0" err="1">
                <a:hlinkClick r:id="rId3"/>
              </a:rPr>
              <a:t>mixedanalytics.com</a:t>
            </a:r>
            <a:r>
              <a:rPr lang="en-US" dirty="0">
                <a:hlinkClick r:id="rId3"/>
              </a:rPr>
              <a:t>/blog/</a:t>
            </a:r>
            <a:r>
              <a:rPr lang="en-US" dirty="0" err="1">
                <a:hlinkClick r:id="rId3"/>
              </a:rPr>
              <a:t>quickstart</a:t>
            </a:r>
            <a:r>
              <a:rPr lang="en-US" dirty="0">
                <a:hlinkClick r:id="rId3"/>
              </a:rPr>
              <a:t>-google-analytics-clickstream-data/</a:t>
            </a:r>
            <a:endParaRPr lang="en-US" dirty="0"/>
          </a:p>
        </p:txBody>
      </p:sp>
      <p:sp>
        <p:nvSpPr>
          <p:cNvPr id="3" name="Slide Number Placeholder 2">
            <a:extLst>
              <a:ext uri="{FF2B5EF4-FFF2-40B4-BE49-F238E27FC236}">
                <a16:creationId xmlns:a16="http://schemas.microsoft.com/office/drawing/2014/main" id="{49C3935F-83E9-88E0-C60C-E95E2B69483E}"/>
              </a:ext>
            </a:extLst>
          </p:cNvPr>
          <p:cNvSpPr>
            <a:spLocks noGrp="1"/>
          </p:cNvSpPr>
          <p:nvPr>
            <p:ph type="sldNum" sz="quarter" idx="12"/>
          </p:nvPr>
        </p:nvSpPr>
        <p:spPr/>
        <p:txBody>
          <a:bodyPr/>
          <a:lstStyle/>
          <a:p>
            <a:fld id="{E75FE122-86C0-4F4A-AC10-A1F94BF194E3}" type="slidenum">
              <a:rPr lang="en-US" smtClean="0"/>
              <a:t>5</a:t>
            </a:fld>
            <a:endParaRPr lang="en-US"/>
          </a:p>
        </p:txBody>
      </p:sp>
    </p:spTree>
    <p:extLst>
      <p:ext uri="{BB962C8B-B14F-4D97-AF65-F5344CB8AC3E}">
        <p14:creationId xmlns:p14="http://schemas.microsoft.com/office/powerpoint/2010/main" val="3506868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0470-5691-CB40-8D93-D0C878133BE3}"/>
              </a:ext>
            </a:extLst>
          </p:cNvPr>
          <p:cNvSpPr>
            <a:spLocks noGrp="1"/>
          </p:cNvSpPr>
          <p:nvPr>
            <p:ph type="title"/>
          </p:nvPr>
        </p:nvSpPr>
        <p:spPr/>
        <p:txBody>
          <a:bodyPr/>
          <a:lstStyle/>
          <a:p>
            <a:r>
              <a:rPr lang="en-US" dirty="0"/>
              <a:t>Interpreting URLs</a:t>
            </a:r>
          </a:p>
        </p:txBody>
      </p:sp>
      <p:sp>
        <p:nvSpPr>
          <p:cNvPr id="3" name="Content Placeholder 2">
            <a:extLst>
              <a:ext uri="{FF2B5EF4-FFF2-40B4-BE49-F238E27FC236}">
                <a16:creationId xmlns:a16="http://schemas.microsoft.com/office/drawing/2014/main" id="{90E90D09-4DE0-9441-9DB5-9A6E81227715}"/>
              </a:ext>
            </a:extLst>
          </p:cNvPr>
          <p:cNvSpPr>
            <a:spLocks noGrp="1"/>
          </p:cNvSpPr>
          <p:nvPr>
            <p:ph sz="half" idx="1"/>
          </p:nvPr>
        </p:nvSpPr>
        <p:spPr/>
        <p:txBody>
          <a:bodyPr>
            <a:normAutofit fontScale="92500" lnSpcReduction="10000"/>
          </a:bodyPr>
          <a:lstStyle/>
          <a:p>
            <a:r>
              <a:rPr lang="en-US" dirty="0"/>
              <a:t>Page type</a:t>
            </a:r>
          </a:p>
          <a:p>
            <a:pPr lvl="1"/>
            <a:r>
              <a:rPr lang="en-US" dirty="0"/>
              <a:t>Home page</a:t>
            </a:r>
          </a:p>
          <a:p>
            <a:pPr lvl="1"/>
            <a:r>
              <a:rPr lang="en-US" dirty="0"/>
              <a:t>Search results</a:t>
            </a:r>
          </a:p>
          <a:p>
            <a:pPr lvl="1"/>
            <a:r>
              <a:rPr lang="en-US" dirty="0"/>
              <a:t>Product page</a:t>
            </a:r>
          </a:p>
          <a:p>
            <a:pPr lvl="1"/>
            <a:r>
              <a:rPr lang="en-US" dirty="0"/>
              <a:t>Employment page</a:t>
            </a:r>
          </a:p>
          <a:p>
            <a:pPr lvl="1"/>
            <a:r>
              <a:rPr lang="en-US" dirty="0"/>
              <a:t>Store location page</a:t>
            </a:r>
          </a:p>
          <a:p>
            <a:pPr lvl="1"/>
            <a:r>
              <a:rPr lang="en-US" dirty="0"/>
              <a:t>Others</a:t>
            </a:r>
          </a:p>
          <a:p>
            <a:r>
              <a:rPr lang="en-US" dirty="0"/>
              <a:t>Product ids</a:t>
            </a:r>
          </a:p>
          <a:p>
            <a:r>
              <a:rPr lang="en-US" dirty="0"/>
              <a:t>Search terms</a:t>
            </a:r>
          </a:p>
          <a:p>
            <a:r>
              <a:rPr lang="en-US" dirty="0"/>
              <a:t>Search filters</a:t>
            </a:r>
          </a:p>
          <a:p>
            <a:r>
              <a:rPr lang="en-US" dirty="0"/>
              <a:t>Locations</a:t>
            </a:r>
          </a:p>
        </p:txBody>
      </p:sp>
      <p:sp>
        <p:nvSpPr>
          <p:cNvPr id="4" name="Content Placeholder 3">
            <a:extLst>
              <a:ext uri="{FF2B5EF4-FFF2-40B4-BE49-F238E27FC236}">
                <a16:creationId xmlns:a16="http://schemas.microsoft.com/office/drawing/2014/main" id="{0F6D5DBE-D299-574F-A626-558BE9B810C8}"/>
              </a:ext>
            </a:extLst>
          </p:cNvPr>
          <p:cNvSpPr>
            <a:spLocks noGrp="1"/>
          </p:cNvSpPr>
          <p:nvPr>
            <p:ph sz="half" idx="2"/>
          </p:nvPr>
        </p:nvSpPr>
        <p:spPr/>
        <p:txBody>
          <a:bodyPr/>
          <a:lstStyle/>
          <a:p>
            <a:pPr marL="0" indent="0">
              <a:buNone/>
            </a:pPr>
            <a:r>
              <a:rPr lang="en-US" dirty="0"/>
              <a:t>/index</a:t>
            </a:r>
          </a:p>
          <a:p>
            <a:pPr marL="0" indent="0">
              <a:buNone/>
            </a:pPr>
            <a:r>
              <a:rPr lang="en-US" dirty="0"/>
              <a:t>/</a:t>
            </a:r>
            <a:r>
              <a:rPr lang="en-US" dirty="0" err="1"/>
              <a:t>search?q</a:t>
            </a:r>
            <a:r>
              <a:rPr lang="en-US" dirty="0"/>
              <a:t>=</a:t>
            </a:r>
            <a:r>
              <a:rPr lang="en-US" dirty="0" err="1"/>
              <a:t>fluffy+socks</a:t>
            </a:r>
            <a:endParaRPr lang="en-US" dirty="0"/>
          </a:p>
          <a:p>
            <a:pPr marL="0" indent="0">
              <a:buNone/>
            </a:pPr>
            <a:r>
              <a:rPr lang="en-US" dirty="0"/>
              <a:t>/</a:t>
            </a:r>
            <a:r>
              <a:rPr lang="en-US" dirty="0" err="1"/>
              <a:t>search?q</a:t>
            </a:r>
            <a:r>
              <a:rPr lang="en-US" dirty="0"/>
              <a:t>=</a:t>
            </a:r>
            <a:r>
              <a:rPr lang="en-US" dirty="0" err="1"/>
              <a:t>fluffy+socks&amp;gender</a:t>
            </a:r>
            <a:r>
              <a:rPr lang="en-US" dirty="0"/>
              <a:t>=men</a:t>
            </a:r>
          </a:p>
          <a:p>
            <a:pPr marL="0" indent="0">
              <a:buNone/>
            </a:pPr>
            <a:r>
              <a:rPr lang="en-US" dirty="0"/>
              <a:t>/</a:t>
            </a:r>
            <a:r>
              <a:rPr lang="en-US" dirty="0" err="1"/>
              <a:t>product?id</a:t>
            </a:r>
            <a:r>
              <a:rPr lang="en-US" dirty="0"/>
              <a:t>=345</a:t>
            </a:r>
          </a:p>
          <a:p>
            <a:pPr marL="0" indent="0">
              <a:buNone/>
            </a:pPr>
            <a:r>
              <a:rPr lang="en-US" dirty="0"/>
              <a:t>/</a:t>
            </a:r>
            <a:r>
              <a:rPr lang="en-US" dirty="0" err="1"/>
              <a:t>product?id</a:t>
            </a:r>
            <a:r>
              <a:rPr lang="en-US" dirty="0"/>
              <a:t>=134</a:t>
            </a:r>
          </a:p>
          <a:p>
            <a:pPr marL="0" indent="0">
              <a:buNone/>
            </a:pPr>
            <a:r>
              <a:rPr lang="en-US" dirty="0"/>
              <a:t>/careers</a:t>
            </a:r>
          </a:p>
          <a:p>
            <a:pPr marL="0" indent="0">
              <a:buNone/>
            </a:pPr>
            <a:r>
              <a:rPr lang="en-US" dirty="0"/>
              <a:t>/stores</a:t>
            </a:r>
          </a:p>
        </p:txBody>
      </p:sp>
      <p:sp>
        <p:nvSpPr>
          <p:cNvPr id="5" name="Slide Number Placeholder 4">
            <a:extLst>
              <a:ext uri="{FF2B5EF4-FFF2-40B4-BE49-F238E27FC236}">
                <a16:creationId xmlns:a16="http://schemas.microsoft.com/office/drawing/2014/main" id="{016D40FF-EE29-5C41-387B-B74B5260C434}"/>
              </a:ext>
            </a:extLst>
          </p:cNvPr>
          <p:cNvSpPr>
            <a:spLocks noGrp="1"/>
          </p:cNvSpPr>
          <p:nvPr>
            <p:ph type="sldNum" sz="quarter" idx="12"/>
          </p:nvPr>
        </p:nvSpPr>
        <p:spPr/>
        <p:txBody>
          <a:bodyPr/>
          <a:lstStyle/>
          <a:p>
            <a:fld id="{E75FE122-86C0-4F4A-AC10-A1F94BF194E3}" type="slidenum">
              <a:rPr lang="en-US" smtClean="0"/>
              <a:t>6</a:t>
            </a:fld>
            <a:endParaRPr lang="en-US"/>
          </a:p>
        </p:txBody>
      </p:sp>
    </p:spTree>
    <p:extLst>
      <p:ext uri="{BB962C8B-B14F-4D97-AF65-F5344CB8AC3E}">
        <p14:creationId xmlns:p14="http://schemas.microsoft.com/office/powerpoint/2010/main" val="3011391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17109-8F79-4849-9985-7742BAEC09DE}"/>
              </a:ext>
            </a:extLst>
          </p:cNvPr>
          <p:cNvSpPr>
            <a:spLocks noGrp="1"/>
          </p:cNvSpPr>
          <p:nvPr>
            <p:ph type="title"/>
          </p:nvPr>
        </p:nvSpPr>
        <p:spPr/>
        <p:txBody>
          <a:bodyPr/>
          <a:lstStyle/>
          <a:p>
            <a:r>
              <a:rPr lang="en-US" dirty="0"/>
              <a:t>Session-Level Features</a:t>
            </a:r>
          </a:p>
        </p:txBody>
      </p:sp>
      <p:sp>
        <p:nvSpPr>
          <p:cNvPr id="3" name="Content Placeholder 2">
            <a:extLst>
              <a:ext uri="{FF2B5EF4-FFF2-40B4-BE49-F238E27FC236}">
                <a16:creationId xmlns:a16="http://schemas.microsoft.com/office/drawing/2014/main" id="{D0FD1016-56B8-1F41-8FFA-263C16FC8920}"/>
              </a:ext>
            </a:extLst>
          </p:cNvPr>
          <p:cNvSpPr>
            <a:spLocks noGrp="1"/>
          </p:cNvSpPr>
          <p:nvPr>
            <p:ph idx="1"/>
          </p:nvPr>
        </p:nvSpPr>
        <p:spPr/>
        <p:txBody>
          <a:bodyPr/>
          <a:lstStyle/>
          <a:p>
            <a:r>
              <a:rPr lang="en-US" dirty="0"/>
              <a:t>Number of browsing sessions</a:t>
            </a:r>
          </a:p>
          <a:p>
            <a:r>
              <a:rPr lang="en-US" dirty="0"/>
              <a:t>Mean length (time and/or number of pages) of browsing sessions</a:t>
            </a:r>
          </a:p>
          <a:p>
            <a:r>
              <a:rPr lang="en-US" dirty="0"/>
              <a:t>Products and product categories looked at</a:t>
            </a:r>
          </a:p>
          <a:p>
            <a:r>
              <a:rPr lang="en-US" dirty="0"/>
              <a:t>Number of product viewed</a:t>
            </a:r>
          </a:p>
          <a:p>
            <a:r>
              <a:rPr lang="en-US" dirty="0"/>
              <a:t>Pages types (search, product, home, employment, shopping cart, checkout, store location, etc.)</a:t>
            </a:r>
          </a:p>
        </p:txBody>
      </p:sp>
      <p:sp>
        <p:nvSpPr>
          <p:cNvPr id="4" name="Slide Number Placeholder 3">
            <a:extLst>
              <a:ext uri="{FF2B5EF4-FFF2-40B4-BE49-F238E27FC236}">
                <a16:creationId xmlns:a16="http://schemas.microsoft.com/office/drawing/2014/main" id="{699B8541-094E-3902-6B3A-86252F4B7D90}"/>
              </a:ext>
            </a:extLst>
          </p:cNvPr>
          <p:cNvSpPr>
            <a:spLocks noGrp="1"/>
          </p:cNvSpPr>
          <p:nvPr>
            <p:ph type="sldNum" sz="quarter" idx="12"/>
          </p:nvPr>
        </p:nvSpPr>
        <p:spPr/>
        <p:txBody>
          <a:bodyPr/>
          <a:lstStyle/>
          <a:p>
            <a:fld id="{E75FE122-86C0-4F4A-AC10-A1F94BF194E3}" type="slidenum">
              <a:rPr lang="en-US" smtClean="0"/>
              <a:t>7</a:t>
            </a:fld>
            <a:endParaRPr lang="en-US"/>
          </a:p>
        </p:txBody>
      </p:sp>
    </p:spTree>
    <p:extLst>
      <p:ext uri="{BB962C8B-B14F-4D97-AF65-F5344CB8AC3E}">
        <p14:creationId xmlns:p14="http://schemas.microsoft.com/office/powerpoint/2010/main" val="286860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437A4-5D42-3846-8BD4-3F77088242A9}"/>
              </a:ext>
            </a:extLst>
          </p:cNvPr>
          <p:cNvSpPr>
            <a:spLocks noGrp="1"/>
          </p:cNvSpPr>
          <p:nvPr>
            <p:ph type="title"/>
          </p:nvPr>
        </p:nvSpPr>
        <p:spPr/>
        <p:txBody>
          <a:bodyPr/>
          <a:lstStyle/>
          <a:p>
            <a:r>
              <a:rPr lang="en-US" dirty="0"/>
              <a:t>Bag of Words Features</a:t>
            </a:r>
          </a:p>
        </p:txBody>
      </p:sp>
      <p:sp>
        <p:nvSpPr>
          <p:cNvPr id="4" name="Text Placeholder 3">
            <a:extLst>
              <a:ext uri="{FF2B5EF4-FFF2-40B4-BE49-F238E27FC236}">
                <a16:creationId xmlns:a16="http://schemas.microsoft.com/office/drawing/2014/main" id="{D9120812-9801-554E-8FE1-2056D13E2007}"/>
              </a:ext>
            </a:extLst>
          </p:cNvPr>
          <p:cNvSpPr>
            <a:spLocks noGrp="1"/>
          </p:cNvSpPr>
          <p:nvPr>
            <p:ph type="body" idx="1"/>
          </p:nvPr>
        </p:nvSpPr>
        <p:spPr/>
        <p:txBody>
          <a:bodyPr/>
          <a:lstStyle/>
          <a:p>
            <a:r>
              <a:rPr lang="en-US" dirty="0"/>
              <a:t>Vocabularies</a:t>
            </a:r>
          </a:p>
        </p:txBody>
      </p:sp>
      <p:sp>
        <p:nvSpPr>
          <p:cNvPr id="3" name="Content Placeholder 2">
            <a:extLst>
              <a:ext uri="{FF2B5EF4-FFF2-40B4-BE49-F238E27FC236}">
                <a16:creationId xmlns:a16="http://schemas.microsoft.com/office/drawing/2014/main" id="{2CAA5DE3-B3CC-6D4D-887A-FB9CE260E6A1}"/>
              </a:ext>
            </a:extLst>
          </p:cNvPr>
          <p:cNvSpPr>
            <a:spLocks noGrp="1"/>
          </p:cNvSpPr>
          <p:nvPr>
            <p:ph sz="half" idx="2"/>
          </p:nvPr>
        </p:nvSpPr>
        <p:spPr/>
        <p:txBody>
          <a:bodyPr/>
          <a:lstStyle/>
          <a:p>
            <a:r>
              <a:rPr lang="en-US" dirty="0"/>
              <a:t>Page types</a:t>
            </a:r>
          </a:p>
          <a:p>
            <a:r>
              <a:rPr lang="en-US" dirty="0"/>
              <a:t>Product IDs</a:t>
            </a:r>
          </a:p>
          <a:p>
            <a:r>
              <a:rPr lang="en-US" dirty="0"/>
              <a:t>Search terms</a:t>
            </a:r>
          </a:p>
          <a:p>
            <a:r>
              <a:rPr lang="en-US" dirty="0"/>
              <a:t>Search parameters</a:t>
            </a:r>
          </a:p>
          <a:p>
            <a:r>
              <a:rPr lang="en-US" dirty="0"/>
              <a:t>Product descriptions</a:t>
            </a:r>
          </a:p>
          <a:p>
            <a:endParaRPr lang="en-US" dirty="0"/>
          </a:p>
        </p:txBody>
      </p:sp>
      <p:sp>
        <p:nvSpPr>
          <p:cNvPr id="5" name="Text Placeholder 4">
            <a:extLst>
              <a:ext uri="{FF2B5EF4-FFF2-40B4-BE49-F238E27FC236}">
                <a16:creationId xmlns:a16="http://schemas.microsoft.com/office/drawing/2014/main" id="{968D021C-EA4F-374E-B0F7-D97DBDAFB112}"/>
              </a:ext>
            </a:extLst>
          </p:cNvPr>
          <p:cNvSpPr>
            <a:spLocks noGrp="1"/>
          </p:cNvSpPr>
          <p:nvPr>
            <p:ph type="body" sz="quarter" idx="3"/>
          </p:nvPr>
        </p:nvSpPr>
        <p:spPr/>
        <p:txBody>
          <a:bodyPr/>
          <a:lstStyle/>
          <a:p>
            <a:r>
              <a:rPr lang="en-US" dirty="0"/>
              <a:t>Scaling</a:t>
            </a:r>
          </a:p>
        </p:txBody>
      </p:sp>
      <p:sp>
        <p:nvSpPr>
          <p:cNvPr id="6" name="Content Placeholder 5">
            <a:extLst>
              <a:ext uri="{FF2B5EF4-FFF2-40B4-BE49-F238E27FC236}">
                <a16:creationId xmlns:a16="http://schemas.microsoft.com/office/drawing/2014/main" id="{329AFA63-3308-0542-9F73-84F69439BE06}"/>
              </a:ext>
            </a:extLst>
          </p:cNvPr>
          <p:cNvSpPr>
            <a:spLocks noGrp="1"/>
          </p:cNvSpPr>
          <p:nvPr>
            <p:ph sz="quarter" idx="4"/>
          </p:nvPr>
        </p:nvSpPr>
        <p:spPr/>
        <p:txBody>
          <a:bodyPr/>
          <a:lstStyle/>
          <a:p>
            <a:r>
              <a:rPr lang="en-US" dirty="0"/>
              <a:t>Counts / binary / log counts</a:t>
            </a:r>
          </a:p>
          <a:p>
            <a:r>
              <a:rPr lang="en-US" dirty="0"/>
              <a:t>Document frequency</a:t>
            </a:r>
          </a:p>
          <a:p>
            <a:endParaRPr lang="en-US" dirty="0"/>
          </a:p>
        </p:txBody>
      </p:sp>
      <p:sp>
        <p:nvSpPr>
          <p:cNvPr id="7" name="Slide Number Placeholder 6">
            <a:extLst>
              <a:ext uri="{FF2B5EF4-FFF2-40B4-BE49-F238E27FC236}">
                <a16:creationId xmlns:a16="http://schemas.microsoft.com/office/drawing/2014/main" id="{D2E31253-DFBA-46EC-49B9-8462859E8504}"/>
              </a:ext>
            </a:extLst>
          </p:cNvPr>
          <p:cNvSpPr>
            <a:spLocks noGrp="1"/>
          </p:cNvSpPr>
          <p:nvPr>
            <p:ph type="sldNum" sz="quarter" idx="12"/>
          </p:nvPr>
        </p:nvSpPr>
        <p:spPr/>
        <p:txBody>
          <a:bodyPr/>
          <a:lstStyle/>
          <a:p>
            <a:fld id="{E75FE122-86C0-4F4A-AC10-A1F94BF194E3}" type="slidenum">
              <a:rPr lang="en-US" smtClean="0"/>
              <a:t>8</a:t>
            </a:fld>
            <a:endParaRPr lang="en-US"/>
          </a:p>
        </p:txBody>
      </p:sp>
    </p:spTree>
    <p:extLst>
      <p:ext uri="{BB962C8B-B14F-4D97-AF65-F5344CB8AC3E}">
        <p14:creationId xmlns:p14="http://schemas.microsoft.com/office/powerpoint/2010/main" val="4224749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B9F3-84CE-B04F-BFCA-4DCBC043A65E}"/>
              </a:ext>
            </a:extLst>
          </p:cNvPr>
          <p:cNvSpPr>
            <a:spLocks noGrp="1"/>
          </p:cNvSpPr>
          <p:nvPr>
            <p:ph type="title"/>
          </p:nvPr>
        </p:nvSpPr>
        <p:spPr/>
        <p:txBody>
          <a:bodyPr/>
          <a:lstStyle/>
          <a:p>
            <a:r>
              <a:rPr lang="en-US" dirty="0"/>
              <a:t>Activity Pattern Features </a:t>
            </a:r>
          </a:p>
        </p:txBody>
      </p:sp>
      <p:sp>
        <p:nvSpPr>
          <p:cNvPr id="3" name="Content Placeholder 2">
            <a:extLst>
              <a:ext uri="{FF2B5EF4-FFF2-40B4-BE49-F238E27FC236}">
                <a16:creationId xmlns:a16="http://schemas.microsoft.com/office/drawing/2014/main" id="{A5B64B75-3007-4240-83BC-44EC042686DF}"/>
              </a:ext>
            </a:extLst>
          </p:cNvPr>
          <p:cNvSpPr>
            <a:spLocks noGrp="1"/>
          </p:cNvSpPr>
          <p:nvPr>
            <p:ph idx="1"/>
          </p:nvPr>
        </p:nvSpPr>
        <p:spPr/>
        <p:txBody>
          <a:bodyPr/>
          <a:lstStyle/>
          <a:p>
            <a:r>
              <a:rPr lang="en-US" dirty="0"/>
              <a:t>Count of (search -&gt; search results) events</a:t>
            </a:r>
          </a:p>
          <a:p>
            <a:r>
              <a:rPr lang="en-US" dirty="0"/>
              <a:t>Count of (search results -&gt; product page) events</a:t>
            </a:r>
          </a:p>
          <a:p>
            <a:r>
              <a:rPr lang="en-US" dirty="0"/>
              <a:t>Count of (product page -&gt; product page) events</a:t>
            </a:r>
          </a:p>
          <a:p>
            <a:r>
              <a:rPr lang="en-US" dirty="0"/>
              <a:t>Count of (search results -&gt; product page -&gt; search results) events</a:t>
            </a:r>
          </a:p>
          <a:p>
            <a:r>
              <a:rPr lang="en-US" dirty="0"/>
              <a:t>Count of (search -&gt; product page -&gt; product page) events</a:t>
            </a:r>
          </a:p>
          <a:p>
            <a:r>
              <a:rPr lang="en-US" dirty="0"/>
              <a:t>Count of (category 1 -&gt; category 2) events</a:t>
            </a:r>
          </a:p>
          <a:p>
            <a:endParaRPr lang="en-US" dirty="0"/>
          </a:p>
          <a:p>
            <a:endParaRPr lang="en-US" dirty="0"/>
          </a:p>
        </p:txBody>
      </p:sp>
      <p:sp>
        <p:nvSpPr>
          <p:cNvPr id="4" name="Slide Number Placeholder 3">
            <a:extLst>
              <a:ext uri="{FF2B5EF4-FFF2-40B4-BE49-F238E27FC236}">
                <a16:creationId xmlns:a16="http://schemas.microsoft.com/office/drawing/2014/main" id="{3A27E418-62EF-9103-6664-5C7F4D1875D3}"/>
              </a:ext>
            </a:extLst>
          </p:cNvPr>
          <p:cNvSpPr>
            <a:spLocks noGrp="1"/>
          </p:cNvSpPr>
          <p:nvPr>
            <p:ph type="sldNum" sz="quarter" idx="12"/>
          </p:nvPr>
        </p:nvSpPr>
        <p:spPr/>
        <p:txBody>
          <a:bodyPr/>
          <a:lstStyle/>
          <a:p>
            <a:fld id="{E75FE122-86C0-4F4A-AC10-A1F94BF194E3}" type="slidenum">
              <a:rPr lang="en-US" smtClean="0"/>
              <a:t>9</a:t>
            </a:fld>
            <a:endParaRPr lang="en-US"/>
          </a:p>
        </p:txBody>
      </p:sp>
    </p:spTree>
    <p:extLst>
      <p:ext uri="{BB962C8B-B14F-4D97-AF65-F5344CB8AC3E}">
        <p14:creationId xmlns:p14="http://schemas.microsoft.com/office/powerpoint/2010/main" val="4431532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 01 Interactive Systems" id="{1DA18645-8FDF-5146-9986-563C0EF57557}" vid="{3083A19D-DC84-8D43-AB7A-75747BB695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1887</Words>
  <Application>Microsoft Macintosh PowerPoint</Application>
  <PresentationFormat>Widescreen</PresentationFormat>
  <Paragraphs>289</Paragraphs>
  <Slides>40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Calibri</vt:lpstr>
      <vt:lpstr>Calibri Light</vt:lpstr>
      <vt:lpstr>Office Theme</vt:lpstr>
      <vt:lpstr>Complementary Data</vt:lpstr>
      <vt:lpstr>PowerPoint Presentation</vt:lpstr>
      <vt:lpstr>Goal: A Wider Table</vt:lpstr>
      <vt:lpstr>User Visits</vt:lpstr>
      <vt:lpstr>Session-Level Features</vt:lpstr>
      <vt:lpstr>Interpreting URLs</vt:lpstr>
      <vt:lpstr>Session-Level Features</vt:lpstr>
      <vt:lpstr>Bag of Words Features</vt:lpstr>
      <vt:lpstr>Activity Pattern Features </vt:lpstr>
      <vt:lpstr>Device Profile</vt:lpstr>
      <vt:lpstr>Product Level</vt:lpstr>
      <vt:lpstr>User Profile</vt:lpstr>
      <vt:lpstr>User Profile</vt:lpstr>
      <vt:lpstr>Geographic Locations</vt:lpstr>
      <vt:lpstr>American Community Survey</vt:lpstr>
      <vt:lpstr>American Community Survey</vt:lpstr>
      <vt:lpstr>Crime Data</vt:lpstr>
      <vt:lpstr>Public School Rating Data</vt:lpstr>
      <vt:lpstr>Local Economic Data</vt:lpstr>
      <vt:lpstr>Tax Data</vt:lpstr>
      <vt:lpstr>Weather / Climate Data</vt:lpstr>
      <vt:lpstr>Why do we care?</vt:lpstr>
      <vt:lpstr>Mobility as a Service</vt:lpstr>
      <vt:lpstr>Surge Pricing</vt:lpstr>
      <vt:lpstr>Ways to Predict When to Raise Prices</vt:lpstr>
      <vt:lpstr>Geographic and Satellite Image Data</vt:lpstr>
      <vt:lpstr>Sunday Lawn Care</vt:lpstr>
      <vt:lpstr>Satellite Photography and Image Segmentation</vt:lpstr>
      <vt:lpstr>Sunday Lawn Care</vt:lpstr>
      <vt:lpstr>Precision Agriculture</vt:lpstr>
      <vt:lpstr>Farm Logs</vt:lpstr>
      <vt:lpstr>Farm Logs</vt:lpstr>
      <vt:lpstr>Real Estate Capital Planning</vt:lpstr>
      <vt:lpstr>Real Estate Capital Planning</vt:lpstr>
      <vt:lpstr>Reserve Advisors</vt:lpstr>
      <vt:lpstr>Retail Analytics: In-Store Customer Tracking</vt:lpstr>
      <vt:lpstr>Scanalytics</vt:lpstr>
      <vt:lpstr>Scanalytics</vt:lpstr>
      <vt:lpstr>Scanalytics</vt:lpstr>
      <vt:lpstr>Food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Complementary Data</dc:title>
  <dc:creator>Nowling, RJ</dc:creator>
  <cp:lastModifiedBy>Nowling, RJ</cp:lastModifiedBy>
  <cp:revision>1</cp:revision>
  <dcterms:created xsi:type="dcterms:W3CDTF">2023-03-20T15:38:32Z</dcterms:created>
  <dcterms:modified xsi:type="dcterms:W3CDTF">2023-03-20T15:39:39Z</dcterms:modified>
</cp:coreProperties>
</file>